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5" r:id="rId2"/>
    <p:sldId id="272" r:id="rId3"/>
    <p:sldId id="257" r:id="rId4"/>
    <p:sldId id="258" r:id="rId5"/>
    <p:sldId id="339" r:id="rId6"/>
    <p:sldId id="340" r:id="rId7"/>
    <p:sldId id="341" r:id="rId8"/>
    <p:sldId id="261" r:id="rId9"/>
    <p:sldId id="274" r:id="rId10"/>
    <p:sldId id="317" r:id="rId11"/>
    <p:sldId id="342" r:id="rId12"/>
    <p:sldId id="263" r:id="rId13"/>
    <p:sldId id="295" r:id="rId14"/>
    <p:sldId id="264" r:id="rId15"/>
    <p:sldId id="343" r:id="rId16"/>
    <p:sldId id="318" r:id="rId17"/>
    <p:sldId id="346" r:id="rId18"/>
    <p:sldId id="344" r:id="rId19"/>
    <p:sldId id="345" r:id="rId20"/>
    <p:sldId id="319" r:id="rId21"/>
    <p:sldId id="320" r:id="rId22"/>
    <p:sldId id="268" r:id="rId23"/>
    <p:sldId id="321" r:id="rId24"/>
    <p:sldId id="322" r:id="rId25"/>
    <p:sldId id="276" r:id="rId26"/>
    <p:sldId id="277" r:id="rId27"/>
    <p:sldId id="347" r:id="rId28"/>
    <p:sldId id="324" r:id="rId29"/>
    <p:sldId id="361" r:id="rId30"/>
    <p:sldId id="349" r:id="rId31"/>
    <p:sldId id="350" r:id="rId32"/>
    <p:sldId id="327" r:id="rId33"/>
    <p:sldId id="351" r:id="rId34"/>
    <p:sldId id="325" r:id="rId35"/>
    <p:sldId id="326" r:id="rId36"/>
    <p:sldId id="352" r:id="rId37"/>
    <p:sldId id="353" r:id="rId38"/>
    <p:sldId id="354" r:id="rId39"/>
    <p:sldId id="355" r:id="rId40"/>
    <p:sldId id="356" r:id="rId41"/>
    <p:sldId id="357" r:id="rId42"/>
    <p:sldId id="329" r:id="rId43"/>
    <p:sldId id="358" r:id="rId44"/>
    <p:sldId id="359" r:id="rId45"/>
    <p:sldId id="360" r:id="rId46"/>
    <p:sldId id="305" r:id="rId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F0E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424" autoAdjust="0"/>
  </p:normalViewPr>
  <p:slideViewPr>
    <p:cSldViewPr snapToGrid="0">
      <p:cViewPr varScale="1">
        <p:scale>
          <a:sx n="55" d="100"/>
          <a:sy n="55" d="100"/>
        </p:scale>
        <p:origin x="102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095551908457445E-2"/>
          <c:y val="0.13986659732414092"/>
          <c:w val="0.82536041331779286"/>
          <c:h val="0.387889926908984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СПРАВ, ЯКІ ПЕРЕБУВАЛИ В ПРОВАДЖЕННІ МІСЦЕВИХ СУДІВ ХЕРСОНСЬКОЇ ОБЛАСТІ У 2015 РОЦІ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D3-4FA0-A78C-D60C954674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D3-4FA0-A78C-D60C954674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D3-4FA0-A78C-D60C954674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5D3-4FA0-A78C-D60C954674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D3-4FA0-A78C-D60C954674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D3-4FA0-A78C-D60C9546748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D3-4FA0-A78C-D60C9546748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5D3-4FA0-A78C-D60C95467489}"/>
              </c:ext>
            </c:extLst>
          </c:dPt>
          <c:dLbls>
            <c:dLbl>
              <c:idx val="0"/>
              <c:layout>
                <c:manualLayout>
                  <c:x val="-0.11778123371245537"/>
                  <c:y val="-4.873018768770816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27964227702615"/>
                  <c:y val="-3.650520931186619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3425853614928288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6661375938036066"/>
                  <c:y val="1.322445467640003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4727592133737924"/>
                  <c:y val="-0.1721876568488905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5202509525841638"/>
                  <c:y val="-6.981013399263190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9165875306353428E-2"/>
                  <c:y val="8.8219485431262318E-2"/>
                </c:manualLayout>
              </c:layout>
              <c:tx>
                <c:rich>
                  <a:bodyPr/>
                  <a:lstStyle/>
                  <a:p>
                    <a:fld id="{416766D2-CF67-4C0D-82E0-E9AC1B809D99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0,2%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5D3-4FA0-A78C-D60C9546748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2643992436675713"/>
                  <c:y val="6.381109789004489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5D3-4FA0-A78C-D60C954674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Справи та матеріали кримінального судочинства</c:v>
                </c:pt>
                <c:pt idx="1">
                  <c:v>Справи та матеріали адміністративного судочинства</c:v>
                </c:pt>
                <c:pt idx="2">
                  <c:v>Справи та матеріали цивільного судочинства</c:v>
                </c:pt>
                <c:pt idx="3">
                  <c:v>Справи та матеріали про адміністративні правопорушення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40718</c:v>
                </c:pt>
                <c:pt idx="1">
                  <c:v>1172</c:v>
                </c:pt>
                <c:pt idx="2">
                  <c:v>31578</c:v>
                </c:pt>
                <c:pt idx="3">
                  <c:v>25219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5D3-4FA0-A78C-D60C954674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33612204724419E-2"/>
          <c:y val="0.54063753372960222"/>
          <c:w val="0.93006610892388453"/>
          <c:h val="0.44825114338019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471337579617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F8-4F3E-BC91-AD376B48E0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7487</c:v>
                </c:pt>
                <c:pt idx="1">
                  <c:v>8436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F8-4F3E-BC91-AD376B48E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224463424"/>
        <c:axId val="280418712"/>
      </c:barChart>
      <c:catAx>
        <c:axId val="2244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0418712"/>
        <c:crosses val="autoZero"/>
        <c:auto val="1"/>
        <c:lblAlgn val="ctr"/>
        <c:lblOffset val="100"/>
        <c:noMultiLvlLbl val="0"/>
      </c:catAx>
      <c:valAx>
        <c:axId val="280418712"/>
        <c:scaling>
          <c:orientation val="minMax"/>
          <c:max val="9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46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752136752136752E-2"/>
          <c:y val="2.8359654828287062E-2"/>
          <c:w val="0.98824786324786329"/>
          <c:h val="0.65016934591308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9D-4109-A42C-B28858333F4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9D-4109-A42C-B28858333F4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9D-4109-A42C-B28858333F4E}"/>
              </c:ext>
            </c:extLst>
          </c:dPt>
          <c:dLbls>
            <c:dLbl>
              <c:idx val="0"/>
              <c:layout>
                <c:manualLayout>
                  <c:x val="-7.980533683289591E-2"/>
                  <c:y val="-2.5781504389351898E-2"/>
                </c:manualLayout>
              </c:layout>
              <c:tx>
                <c:rich>
                  <a:bodyPr/>
                  <a:lstStyle/>
                  <a:p>
                    <a:fld id="{E57B84E1-98B9-4B70-B692-9729BF99710C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9D-4109-A42C-B28858333F4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7870819032236361E-3"/>
                  <c:y val="-0.21826966722776964"/>
                </c:manualLayout>
              </c:layout>
              <c:tx>
                <c:rich>
                  <a:bodyPr/>
                  <a:lstStyle/>
                  <a:p>
                    <a:fld id="{F732909F-1311-4695-BED9-776EC99A2E7F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89D-4109-A42C-B28858333F4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346784776902887"/>
                  <c:y val="-6.734636456427634E-2"/>
                </c:manualLayout>
              </c:layout>
              <c:tx>
                <c:rich>
                  <a:bodyPr/>
                  <a:lstStyle/>
                  <a:p>
                    <a:fld id="{007AC9BE-217A-43D8-A9C5-5915CF7AF6B1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89D-4109-A42C-B28858333F4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Справи та матеріали кримінального судочинства</c:v>
                </c:pt>
                <c:pt idx="1">
                  <c:v>Справи та матеріали цивільного судочинства</c:v>
                </c:pt>
                <c:pt idx="2">
                  <c:v>Справи та матеріали про адміністративні правопорушення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6183</c:v>
                </c:pt>
                <c:pt idx="1">
                  <c:v>1692</c:v>
                </c:pt>
                <c:pt idx="2">
                  <c:v>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89D-4109-A42C-B28858333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94668060085928"/>
          <c:w val="0.99907799986540125"/>
          <c:h val="0.27506429135779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 та матеріалів кримінального судочинства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154589371980675E-3"/>
                  <c:y val="-3.210506745281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231884057971015E-3"/>
                  <c:y val="-2.9186424957105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77294685990338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CE8-4246-9991-A4305BE9B65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3731</c:v>
                </c:pt>
                <c:pt idx="1">
                  <c:v>7463</c:v>
                </c:pt>
                <c:pt idx="2">
                  <c:v>6724</c:v>
                </c:pt>
                <c:pt idx="3">
                  <c:v>6183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E8-4246-9991-A4305BE9B6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Справ та матеріалів цивільного судочинства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6618357487922926E-3"/>
                  <c:y val="-3.502370994852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92753623188406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6618357487922701E-3"/>
                  <c:y val="-4.377963743565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92753623188406E-2"/>
                  <c:y val="-3.5023709948526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CE8-4246-9991-A4305BE9B65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3223</c:v>
                </c:pt>
                <c:pt idx="1">
                  <c:v>2254</c:v>
                </c:pt>
                <c:pt idx="2">
                  <c:v>1963</c:v>
                </c:pt>
                <c:pt idx="3">
                  <c:v>1692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E8-4246-9991-A4305BE9B6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Справ та матеріалів про адміністративні правопорушення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77294685990295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077294685990338E-2"/>
                  <c:y val="-3.794235244423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077294685990338E-2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CE8-4246-9991-A4305BE9B65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77294685990161E-2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CE8-4246-9991-A4305BE9B65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469</c:v>
                </c:pt>
                <c:pt idx="1">
                  <c:v>468</c:v>
                </c:pt>
                <c:pt idx="2">
                  <c:v>601</c:v>
                </c:pt>
                <c:pt idx="3">
                  <c:v>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E8-4246-9991-A4305BE9B6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1393888"/>
        <c:axId val="281394280"/>
        <c:axId val="0"/>
      </c:bar3DChart>
      <c:catAx>
        <c:axId val="28139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4280"/>
        <c:crosses val="autoZero"/>
        <c:auto val="1"/>
        <c:lblAlgn val="ctr"/>
        <c:lblOffset val="100"/>
        <c:noMultiLvlLbl val="0"/>
      </c:catAx>
      <c:valAx>
        <c:axId val="28139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 та матеріалів кримінального судочинства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рік</c:v>
                </c:pt>
                <c:pt idx="1">
                  <c:v>2016 рік</c:v>
                </c:pt>
                <c:pt idx="2">
                  <c:v>2017 рік</c:v>
                </c:pt>
                <c:pt idx="3">
                  <c:v>2018 рік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66.900000000000006</c:v>
                </c:pt>
                <c:pt idx="1">
                  <c:v>72.8</c:v>
                </c:pt>
                <c:pt idx="2">
                  <c:v>72.400000000000006</c:v>
                </c:pt>
                <c:pt idx="3">
                  <c:v>73.900000000000006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87-45D4-9486-AF29DDD094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Справ та матеріалів цивільного судочинства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рік</c:v>
                </c:pt>
                <c:pt idx="1">
                  <c:v>2016 рік</c:v>
                </c:pt>
                <c:pt idx="2">
                  <c:v>2017 рік</c:v>
                </c:pt>
                <c:pt idx="3">
                  <c:v>2018 рік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28.9</c:v>
                </c:pt>
                <c:pt idx="1">
                  <c:v>22.5</c:v>
                </c:pt>
                <c:pt idx="2">
                  <c:v>21.1</c:v>
                </c:pt>
                <c:pt idx="3">
                  <c:v>20.2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87-45D4-9486-AF29DDD094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Справ та матеріалів про адміністративні правопорушення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246376811594203E-3"/>
                  <c:y val="-2.626778246139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687-45D4-9486-AF29DDD0946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69565217391304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687-45D4-9486-AF29DDD0946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541062801931476E-3"/>
                  <c:y val="-4.086099493994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687-45D4-9486-AF29DDD094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618357487921816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687-45D4-9486-AF29DDD0946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рік</c:v>
                </c:pt>
                <c:pt idx="1">
                  <c:v>2016 рік</c:v>
                </c:pt>
                <c:pt idx="2">
                  <c:v>2017 рік</c:v>
                </c:pt>
                <c:pt idx="3">
                  <c:v>2018 рік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4.2</c:v>
                </c:pt>
                <c:pt idx="1">
                  <c:v>4.7</c:v>
                </c:pt>
                <c:pt idx="2">
                  <c:v>6.5</c:v>
                </c:pt>
                <c:pt idx="3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87-45D4-9486-AF29DDD094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81395064"/>
        <c:axId val="281395456"/>
        <c:axId val="0"/>
      </c:bar3DChart>
      <c:catAx>
        <c:axId val="28139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5456"/>
        <c:crosses val="autoZero"/>
        <c:auto val="1"/>
        <c:lblAlgn val="ctr"/>
        <c:lblOffset val="100"/>
        <c:noMultiLvlLbl val="0"/>
      </c:catAx>
      <c:valAx>
        <c:axId val="28139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15324259836664E-2"/>
          <c:y val="2.8397840896205433E-2"/>
          <c:w val="0.94214631187876285"/>
          <c:h val="0.681973038823744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розгляді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5024154589372E-2"/>
                  <c:y val="-8.172198987989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 яких повернуто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115942028985508E-2"/>
                  <c:y val="-0.10507112984557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тому числі з відкликанням апеляційної скарги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154589371980676E-2"/>
                  <c:y val="-0.13133891230697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Відмовлено у відкритті провадження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31400966183576E-2"/>
                  <c:y val="-0.1371761972983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1396240"/>
        <c:axId val="281396632"/>
        <c:axId val="0"/>
      </c:bar3DChart>
      <c:catAx>
        <c:axId val="281396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1396632"/>
        <c:crosses val="autoZero"/>
        <c:auto val="1"/>
        <c:lblAlgn val="ctr"/>
        <c:lblOffset val="100"/>
        <c:noMultiLvlLbl val="0"/>
      </c:catAx>
      <c:valAx>
        <c:axId val="28139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56252215183901"/>
          <c:y val="0.74395332457208996"/>
          <c:w val="0.82925498211178428"/>
          <c:h val="0.203917518804206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53-4B2C-9A92-A9E26349BBA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853-4B2C-9A92-A9E26349BBAD}"/>
              </c:ext>
            </c:extLst>
          </c:dPt>
          <c:dLbls>
            <c:dLbl>
              <c:idx val="0"/>
              <c:layout>
                <c:manualLayout>
                  <c:x val="8.8164251207729291E-2"/>
                  <c:y val="-5.83728499142103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853-4B2C-9A92-A9E26349BBA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231884057971014"/>
                  <c:y val="2.62677824613946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853-4B2C-9A92-A9E26349BB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4009661835748799E-2"/>
                  <c:y val="-5.25355649227892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53-4B2C-9A92-A9E26349BBA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Апеляційні скарги на рішення місцевих судів</c:v>
                </c:pt>
                <c:pt idx="1">
                  <c:v>Апеляційні скарги на  ухвали місцевих судів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876</c:v>
                </c:pt>
                <c:pt idx="1">
                  <c:v>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53-4B2C-9A92-A9E26349BB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752136752136752E-2"/>
          <c:y val="2.8359654828287062E-2"/>
          <c:w val="0.98824786324786329"/>
          <c:h val="0.65016934591308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DC-4572-AA18-6AF598062AD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DC-4572-AA18-6AF598062AD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DC-4572-AA18-6AF598062AD2}"/>
              </c:ext>
            </c:extLst>
          </c:dPt>
          <c:dLbls>
            <c:dLbl>
              <c:idx val="0"/>
              <c:layout>
                <c:manualLayout>
                  <c:x val="0.16200644390605021"/>
                  <c:y val="4.6406707900833372E-2"/>
                </c:manualLayout>
              </c:layout>
              <c:tx>
                <c:rich>
                  <a:bodyPr/>
                  <a:lstStyle/>
                  <a:p>
                    <a:fld id="{E57B84E1-98B9-4B70-B692-9729BF99710C}" type="VALUE">
                      <a:rPr lang="en-US"/>
                      <a:pPr/>
                      <a:t>[ЗНАЧЕНИЕ]</a:t>
                    </a:fld>
                    <a:endParaRPr lang="en-US" baseline="0" dirty="0"/>
                  </a:p>
                  <a:p>
                    <a:r>
                      <a:rPr lang="en-US" dirty="0" smtClean="0"/>
                      <a:t>47,7%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DC-4572-AA18-6AF598062A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4104281075442493"/>
                  <c:y val="-0.19248816283841777"/>
                </c:manualLayout>
              </c:layout>
              <c:tx>
                <c:rich>
                  <a:bodyPr/>
                  <a:lstStyle/>
                  <a:p>
                    <a:fld id="{F732909F-1311-4695-BED9-776EC99A2E7F}" type="VALUE">
                      <a:rPr lang="en-US"/>
                      <a:pPr/>
                      <a:t>[ЗНАЧЕНИЕ]</a:t>
                    </a:fld>
                    <a:endParaRPr lang="en-US" baseline="0" dirty="0"/>
                  </a:p>
                  <a:p>
                    <a:r>
                      <a:rPr lang="en-US" dirty="0" smtClean="0"/>
                      <a:t>41,3%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ADC-4572-AA18-6AF598062A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8.9908220607039499E-2"/>
                  <c:y val="5.9297460095509305E-2"/>
                </c:manualLayout>
              </c:layout>
              <c:tx>
                <c:rich>
                  <a:bodyPr/>
                  <a:lstStyle/>
                  <a:p>
                    <a:fld id="{007AC9BE-217A-43D8-A9C5-5915CF7AF6B1}" type="VALUE">
                      <a:rPr lang="en-US"/>
                      <a:pPr/>
                      <a:t>[ЗНАЧЕНИЕ]</a:t>
                    </a:fld>
                    <a:endParaRPr lang="en-US" baseline="0" dirty="0"/>
                  </a:p>
                  <a:p>
                    <a:r>
                      <a:rPr lang="en-US" dirty="0" smtClean="0"/>
                      <a:t>11%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ADC-4572-AA18-6AF598062A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Відхилено апеляційну скаргу і залишено ухвалу (судовий наказ) без змін</c:v>
                </c:pt>
                <c:pt idx="1">
                  <c:v>Скасовано ухвал</c:v>
                </c:pt>
                <c:pt idx="2">
                  <c:v>Змінено ухвал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403</c:v>
                </c:pt>
                <c:pt idx="1">
                  <c:v>349</c:v>
                </c:pt>
                <c:pt idx="2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ADC-4572-AA18-6AF598062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94668060085928"/>
          <c:w val="0.99907799986540125"/>
          <c:h val="0.27506429135779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1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21016745793599"/>
          <c:y val="2.162811859777887E-2"/>
          <c:w val="0.76164274259470566"/>
          <c:h val="0.6157601053741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D0-4384-BE74-6295F0B14B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D0-4384-BE74-6295F0B14B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D0-4384-BE74-6295F0B14BFC}"/>
              </c:ext>
            </c:extLst>
          </c:dPt>
          <c:dLbls>
            <c:dLbl>
              <c:idx val="0"/>
              <c:layout>
                <c:manualLayout>
                  <c:x val="0.16642060764784064"/>
                  <c:y val="4.8062485772841874E-3"/>
                </c:manualLayout>
              </c:layout>
              <c:tx>
                <c:rich>
                  <a:bodyPr/>
                  <a:lstStyle/>
                  <a:p>
                    <a:fld id="{9140AF26-9FD2-40BD-809B-DC32BFF2D2B2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50,2%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6D0-4384-BE74-6295F0B14BF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6856797032716761"/>
                  <c:y val="-6.9690604370620801E-2"/>
                </c:manualLayout>
              </c:layout>
              <c:tx>
                <c:rich>
                  <a:bodyPr/>
                  <a:lstStyle/>
                  <a:p>
                    <a:fld id="{0A3AF664-F8C8-44AD-9AF4-310AD4A643A8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3,4%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6D0-4384-BE74-6295F0B14BF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9326264113942784"/>
                  <c:y val="-0.17783119735951516"/>
                </c:manualLayout>
              </c:layout>
              <c:tx>
                <c:rich>
                  <a:bodyPr/>
                  <a:lstStyle/>
                  <a:p>
                    <a:fld id="{5FAA07FF-2DB9-4812-B3D0-72C9F026A78D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46,4%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6D0-4384-BE74-6295F0B14BF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Скасовано</c:v>
                </c:pt>
                <c:pt idx="1">
                  <c:v>Змінено</c:v>
                </c:pt>
                <c:pt idx="2">
                  <c:v>Залишено без змін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209</c:v>
                </c:pt>
                <c:pt idx="1">
                  <c:v>14</c:v>
                </c:pt>
                <c:pt idx="2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6D0-4384-BE74-6295F0B14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96641102060342E-2"/>
          <c:y val="0.73591631980626659"/>
          <c:w val="0.94009086387639729"/>
          <c:h val="0.249664934461880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54.8</c:v>
                </c:pt>
                <c:pt idx="1">
                  <c:v>63.1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1A-4651-BF63-BDBA60B1F6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1398592"/>
        <c:axId val="281398984"/>
      </c:barChart>
      <c:catAx>
        <c:axId val="28139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8984"/>
        <c:crosses val="autoZero"/>
        <c:auto val="1"/>
        <c:lblAlgn val="ctr"/>
        <c:lblOffset val="100"/>
        <c:noMultiLvlLbl val="0"/>
      </c:catAx>
      <c:valAx>
        <c:axId val="2813989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6410</c:v>
                </c:pt>
                <c:pt idx="1">
                  <c:v>7240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1-4AB4-BB9D-9694E21A1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399768"/>
        <c:axId val="281400160"/>
      </c:barChart>
      <c:catAx>
        <c:axId val="28139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400160"/>
        <c:crosses val="autoZero"/>
        <c:auto val="1"/>
        <c:lblAlgn val="ctr"/>
        <c:lblOffset val="100"/>
        <c:noMultiLvlLbl val="0"/>
      </c:catAx>
      <c:valAx>
        <c:axId val="281400160"/>
        <c:scaling>
          <c:orientation val="minMax"/>
          <c:max val="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39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54.8</c:v>
                </c:pt>
                <c:pt idx="1">
                  <c:v>63.1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1A-4651-BF63-BDBA60B1F6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5891536"/>
        <c:axId val="276830416"/>
      </c:barChart>
      <c:catAx>
        <c:axId val="27589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830416"/>
        <c:crosses val="autoZero"/>
        <c:auto val="1"/>
        <c:lblAlgn val="ctr"/>
        <c:lblOffset val="100"/>
        <c:noMultiLvlLbl val="0"/>
      </c:catAx>
      <c:valAx>
        <c:axId val="2768304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89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  2017р.       2018р.</c:v>
                </c:pt>
                <c:pt idx="1">
                  <c:v>  2017р.       2018р.</c:v>
                </c:pt>
                <c:pt idx="2">
                  <c:v>  2017р.       2018р.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1549</c:v>
                </c:pt>
                <c:pt idx="1">
                  <c:v>414</c:v>
                </c:pt>
                <c:pt idx="2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5A-411B-BE6B-669AA49E07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  2017р.       2018р.</c:v>
                </c:pt>
                <c:pt idx="1">
                  <c:v>  2017р.       2018р.</c:v>
                </c:pt>
                <c:pt idx="2">
                  <c:v>  2017р.       2018р.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1524</c:v>
                </c:pt>
                <c:pt idx="1">
                  <c:v>337</c:v>
                </c:pt>
                <c:pt idx="2">
                  <c:v>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5A-411B-BE6B-669AA49E07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1400944"/>
        <c:axId val="281401336"/>
      </c:barChart>
      <c:catAx>
        <c:axId val="28140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1401336"/>
        <c:crosses val="autoZero"/>
        <c:auto val="1"/>
        <c:lblAlgn val="ctr"/>
        <c:lblOffset val="100"/>
        <c:noMultiLvlLbl val="0"/>
      </c:catAx>
      <c:valAx>
        <c:axId val="28140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40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6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2578</c:v>
                </c:pt>
                <c:pt idx="1">
                  <c:v>3248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1-4AB4-BB9D-9694E21A1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721880"/>
        <c:axId val="283722272"/>
      </c:barChart>
      <c:catAx>
        <c:axId val="28372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722272"/>
        <c:crosses val="autoZero"/>
        <c:auto val="1"/>
        <c:lblAlgn val="ctr"/>
        <c:lblOffset val="100"/>
        <c:noMultiLvlLbl val="0"/>
      </c:catAx>
      <c:valAx>
        <c:axId val="283722272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72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129423526136121E-2"/>
          <c:w val="1"/>
          <c:h val="0.63284085358397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50-44C0-9638-1E410E31C3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50-44C0-9638-1E410E31C3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50-44C0-9638-1E410E31C3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50-44C0-9638-1E410E31C362}"/>
              </c:ext>
            </c:extLst>
          </c:dPt>
          <c:dLbls>
            <c:dLbl>
              <c:idx val="0"/>
              <c:layout>
                <c:manualLayout>
                  <c:x val="7.9030558482613283E-2"/>
                  <c:y val="3.729092726766491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17386722866175"/>
                  <c:y val="5.045243100919366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61222339304539E-2"/>
                  <c:y val="2.412942352613612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517386722866175"/>
                  <c:y val="4.825884705227224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Затверджено угод з постановленням вироку</c:v>
                </c:pt>
                <c:pt idx="1">
                  <c:v>Відмовлено в задоволенні угоди</c:v>
                </c:pt>
                <c:pt idx="2">
                  <c:v>Повернуто прокурору</c:v>
                </c:pt>
                <c:pt idx="3">
                  <c:v>Закрито кримінальне провадження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626</c:v>
                </c:pt>
                <c:pt idx="1">
                  <c:v>17</c:v>
                </c:pt>
                <c:pt idx="2">
                  <c:v>97</c:v>
                </c:pt>
                <c:pt idx="3">
                  <c:v>1209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050-44C0-9638-1E410E31C3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95082266455365E-2"/>
          <c:y val="0.82506703385304592"/>
          <c:w val="0.97758593795375159"/>
          <c:h val="0.11570619931007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53-4B2C-9A92-A9E26349BBA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853-4B2C-9A92-A9E26349BBAD}"/>
              </c:ext>
            </c:extLst>
          </c:dPt>
          <c:dLbls>
            <c:dLbl>
              <c:idx val="0"/>
              <c:layout>
                <c:manualLayout>
                  <c:x val="8.8164251207729291E-2"/>
                  <c:y val="-5.83728499142103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853-4B2C-9A92-A9E26349BB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231884057971014"/>
                  <c:y val="2.62677824613946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853-4B2C-9A92-A9E26349BB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009661835748799E-2"/>
                  <c:y val="-5.25355649227892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53-4B2C-9A92-A9E26349BBA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Скарги на бездіяльність слідчого та прокурора</c:v>
                </c:pt>
                <c:pt idx="1">
                  <c:v>Скарги на рішення слідчих про закриття кримінальних проваджень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1008</c:v>
                </c:pt>
                <c:pt idx="1">
                  <c:v>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53-4B2C-9A92-A9E26349BB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9484511224586377E-2"/>
          <c:w val="1"/>
          <c:h val="0.63284085358397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50-44C0-9638-1E410E31C3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50-44C0-9638-1E410E31C3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50-44C0-9638-1E410E31C3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50-44C0-9638-1E410E31C3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50-44C0-9638-1E410E31C362}"/>
              </c:ext>
            </c:extLst>
          </c:dPt>
          <c:dLbls>
            <c:dLbl>
              <c:idx val="0"/>
              <c:layout>
                <c:manualLayout>
                  <c:x val="-0.10432033719704954"/>
                  <c:y val="-0.1535508769845025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909378292939936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654373024236037E-2"/>
                  <c:y val="-0.1447765411568167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380400421496312"/>
                  <c:y val="4.3871679138428503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118018967334036"/>
                  <c:y val="5.04524310091936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050-44C0-9638-1E410E31C3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Повернуто</c:v>
                </c:pt>
                <c:pt idx="1">
                  <c:v>Розглянуто</c:v>
                </c:pt>
                <c:pt idx="2">
                  <c:v>Заяви задоволено із скасуванням вироку і ухваленням нового вироку</c:v>
                </c:pt>
                <c:pt idx="3">
                  <c:v>Заяву задоволено із скасуванням ухвали і постановленням нової ухвали</c:v>
                </c:pt>
                <c:pt idx="4">
                  <c:v>Залишено без задоволення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050-44C0-9638-1E410E31C3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95082266455365E-2"/>
          <c:y val="0.69564558039467939"/>
          <c:w val="0.67621607494005298"/>
          <c:h val="0.299967251691477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129423526136121E-2"/>
          <c:w val="1"/>
          <c:h val="0.659163861067028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80-4CD4-AEF9-AA961E1143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80-4CD4-AEF9-AA961E1143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80-4CD4-AEF9-AA961E1143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80-4CD4-AEF9-AA961E1143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680-4CD4-AEF9-AA961E1143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680-4CD4-AEF9-AA961E1143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680-4CD4-AEF9-AA961E11437A}"/>
              </c:ext>
            </c:extLst>
          </c:dPt>
          <c:dLbls>
            <c:dLbl>
              <c:idx val="0"/>
              <c:layout>
                <c:manualLayout>
                  <c:x val="0.11485774499473114"/>
                  <c:y val="-0.1360022053291308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579557428872497E-2"/>
                  <c:y val="4.825884705227224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6428266803846567"/>
                  <c:y val="7.458185453532982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687038988408777E-2"/>
                  <c:y val="5.26460149661151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680-4CD4-AEF9-AA961E11437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149631190727078E-3"/>
                  <c:y val="5.922676683687957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680-4CD4-AEF9-AA961E11437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4225500526870391"/>
                  <c:y val="-1.316150374152879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680-4CD4-AEF9-AA961E11437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1812434141201248"/>
                  <c:y val="2.1935839569214629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680-4CD4-AEF9-AA961E1143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 вироки місцевих судів</c:v>
                </c:pt>
                <c:pt idx="1">
                  <c:v>На ухвали місцевих судів</c:v>
                </c:pt>
                <c:pt idx="2">
                  <c:v>На ухвали слідчих суддів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547</c:v>
                </c:pt>
                <c:pt idx="1">
                  <c:v>299</c:v>
                </c:pt>
                <c:pt idx="2">
                  <c:v>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680-4CD4-AEF9-AA961E1143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95082266455351E-2"/>
          <c:y val="0.86455154507763232"/>
          <c:w val="0.97758593795375159"/>
          <c:h val="0.1222869511808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129423526136121E-2"/>
          <c:w val="1"/>
          <c:h val="0.659163861067028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80-4CD4-AEF9-AA961E1143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80-4CD4-AEF9-AA961E1143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80-4CD4-AEF9-AA961E1143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80-4CD4-AEF9-AA961E1143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680-4CD4-AEF9-AA961E1143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680-4CD4-AEF9-AA961E1143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680-4CD4-AEF9-AA961E11437A}"/>
              </c:ext>
            </c:extLst>
          </c:dPt>
          <c:dLbls>
            <c:dLbl>
              <c:idx val="0"/>
              <c:layout>
                <c:manualLayout>
                  <c:x val="-5.3740779768177066E-2"/>
                  <c:y val="-4.815538588768988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434141201264488"/>
                  <c:y val="2.193583956921465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190519651850686E-2"/>
                  <c:y val="-6.5807518707644772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547945205479437"/>
                  <c:y val="-2.41294235261362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680-4CD4-AEF9-AA961E114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149631190727078E-3"/>
                  <c:y val="5.922676683687957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680-4CD4-AEF9-AA961E11437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4225500526870391"/>
                  <c:y val="-1.316150374152879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680-4CD4-AEF9-AA961E11437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1812434141201248"/>
                  <c:y val="2.1935839569214629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680-4CD4-AEF9-AA961E1143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Істотне порушення вимог кримінально-процесального закону</c:v>
                </c:pt>
                <c:pt idx="1">
                  <c:v>Судові провадження, у яких здійснено за відсутності захисника, якщо його участь є обов'язковою</c:v>
                </c:pt>
                <c:pt idx="2">
                  <c:v>Неправильне застосування Закону України про кримінальну відповідальність</c:v>
                </c:pt>
                <c:pt idx="3">
                  <c:v>Невідповідність призначеного покарання тяжкості кримінального правопорушення та особі обвинуваченого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</c:v>
                </c:pt>
                <c:pt idx="1">
                  <c:v>3</c:v>
                </c:pt>
                <c:pt idx="2">
                  <c:v>53</c:v>
                </c:pt>
                <c:pt idx="3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680-4CD4-AEF9-AA961E1143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95082266455351E-2"/>
          <c:y val="0.75048517931771608"/>
          <c:w val="0.97758593795375159"/>
          <c:h val="0.236353316940755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Білозерський</c:v>
                </c:pt>
                <c:pt idx="1">
                  <c:v>Бериславський</c:v>
                </c:pt>
                <c:pt idx="2">
                  <c:v>Великоолександрівський</c:v>
                </c:pt>
                <c:pt idx="3">
                  <c:v>Великолепетиський</c:v>
                </c:pt>
                <c:pt idx="4">
                  <c:v>Вискокопільський</c:v>
                </c:pt>
                <c:pt idx="5">
                  <c:v>Верхньорогачицький</c:v>
                </c:pt>
                <c:pt idx="6">
                  <c:v>Генічеський</c:v>
                </c:pt>
                <c:pt idx="7">
                  <c:v>Голопристанський</c:v>
                </c:pt>
                <c:pt idx="8">
                  <c:v>Горностаївський</c:v>
                </c:pt>
                <c:pt idx="9">
                  <c:v>Іванівський</c:v>
                </c:pt>
                <c:pt idx="10">
                  <c:v>Каланчацький</c:v>
                </c:pt>
                <c:pt idx="11">
                  <c:v>Каховський</c:v>
                </c:pt>
                <c:pt idx="12">
                  <c:v>Нижньосірогозький</c:v>
                </c:pt>
                <c:pt idx="13">
                  <c:v>Нововоронцовський</c:v>
                </c:pt>
                <c:pt idx="14">
                  <c:v>Новотроїцький</c:v>
                </c:pt>
                <c:pt idx="15">
                  <c:v>Новокаховський</c:v>
                </c:pt>
                <c:pt idx="16">
                  <c:v>Скадовський</c:v>
                </c:pt>
                <c:pt idx="17">
                  <c:v>Цюрупинський</c:v>
                </c:pt>
                <c:pt idx="18">
                  <c:v>Чаплинський</c:v>
                </c:pt>
                <c:pt idx="19">
                  <c:v>Херсонський міський суд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70</c:v>
                </c:pt>
                <c:pt idx="1">
                  <c:v>51</c:v>
                </c:pt>
                <c:pt idx="2">
                  <c:v>206</c:v>
                </c:pt>
                <c:pt idx="3">
                  <c:v>174</c:v>
                </c:pt>
                <c:pt idx="4">
                  <c:v>64</c:v>
                </c:pt>
                <c:pt idx="5">
                  <c:v>19</c:v>
                </c:pt>
                <c:pt idx="6">
                  <c:v>213</c:v>
                </c:pt>
                <c:pt idx="7">
                  <c:v>142</c:v>
                </c:pt>
                <c:pt idx="8">
                  <c:v>52</c:v>
                </c:pt>
                <c:pt idx="9">
                  <c:v>210</c:v>
                </c:pt>
                <c:pt idx="10">
                  <c:v>47</c:v>
                </c:pt>
                <c:pt idx="11">
                  <c:v>176</c:v>
                </c:pt>
                <c:pt idx="12">
                  <c:v>128</c:v>
                </c:pt>
                <c:pt idx="13">
                  <c:v>42</c:v>
                </c:pt>
                <c:pt idx="14">
                  <c:v>189</c:v>
                </c:pt>
                <c:pt idx="15">
                  <c:v>229</c:v>
                </c:pt>
                <c:pt idx="16">
                  <c:v>408</c:v>
                </c:pt>
                <c:pt idx="17">
                  <c:v>62</c:v>
                </c:pt>
                <c:pt idx="18">
                  <c:v>57</c:v>
                </c:pt>
                <c:pt idx="19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4D-49F7-AB08-BF3630A2C9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3725016"/>
        <c:axId val="283725408"/>
      </c:barChart>
      <c:catAx>
        <c:axId val="28372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3725408"/>
        <c:crosses val="autoZero"/>
        <c:auto val="1"/>
        <c:lblAlgn val="ctr"/>
        <c:lblOffset val="100"/>
        <c:noMultiLvlLbl val="0"/>
      </c:catAx>
      <c:valAx>
        <c:axId val="28372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372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4.060913705583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4A-4D6F-BF67-863ECCD88E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-7.44500846023688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4A-4D6F-BF67-863ECCD88E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6188186796952573E-16"/>
                  <c:y val="-7.4450084602368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14A-4D6F-BF67-863ECCD88E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Білозерський</c:v>
                </c:pt>
                <c:pt idx="1">
                  <c:v>Бериславський</c:v>
                </c:pt>
                <c:pt idx="2">
                  <c:v>Великоолександрівський</c:v>
                </c:pt>
                <c:pt idx="3">
                  <c:v>Великолепетиський</c:v>
                </c:pt>
                <c:pt idx="4">
                  <c:v>Вискокопільський</c:v>
                </c:pt>
                <c:pt idx="5">
                  <c:v>Верхньорогачицький</c:v>
                </c:pt>
                <c:pt idx="6">
                  <c:v>Генічеський</c:v>
                </c:pt>
                <c:pt idx="7">
                  <c:v>Голопристанський</c:v>
                </c:pt>
                <c:pt idx="8">
                  <c:v>Горностаївський</c:v>
                </c:pt>
                <c:pt idx="9">
                  <c:v>Іванівський</c:v>
                </c:pt>
                <c:pt idx="10">
                  <c:v>Каланчацький</c:v>
                </c:pt>
                <c:pt idx="11">
                  <c:v>Каховський</c:v>
                </c:pt>
                <c:pt idx="12">
                  <c:v>Нижньосірогозький</c:v>
                </c:pt>
                <c:pt idx="13">
                  <c:v>Нововоронцовський</c:v>
                </c:pt>
                <c:pt idx="14">
                  <c:v>Новотроїцький</c:v>
                </c:pt>
                <c:pt idx="15">
                  <c:v>Новокаховський</c:v>
                </c:pt>
                <c:pt idx="16">
                  <c:v>Скадовський</c:v>
                </c:pt>
                <c:pt idx="17">
                  <c:v>Цюрупинський</c:v>
                </c:pt>
                <c:pt idx="18">
                  <c:v>Чаплинський</c:v>
                </c:pt>
                <c:pt idx="19">
                  <c:v>Херсонський міський суд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391</c:v>
                </c:pt>
                <c:pt idx="1">
                  <c:v>1718</c:v>
                </c:pt>
                <c:pt idx="2">
                  <c:v>842</c:v>
                </c:pt>
                <c:pt idx="3">
                  <c:v>4558</c:v>
                </c:pt>
                <c:pt idx="4">
                  <c:v>0</c:v>
                </c:pt>
                <c:pt idx="5">
                  <c:v>175</c:v>
                </c:pt>
                <c:pt idx="6">
                  <c:v>3424</c:v>
                </c:pt>
                <c:pt idx="7">
                  <c:v>152</c:v>
                </c:pt>
                <c:pt idx="8">
                  <c:v>1844</c:v>
                </c:pt>
                <c:pt idx="9">
                  <c:v>381</c:v>
                </c:pt>
                <c:pt idx="10">
                  <c:v>3</c:v>
                </c:pt>
                <c:pt idx="11">
                  <c:v>9389</c:v>
                </c:pt>
                <c:pt idx="12">
                  <c:v>363</c:v>
                </c:pt>
                <c:pt idx="13">
                  <c:v>17</c:v>
                </c:pt>
                <c:pt idx="14">
                  <c:v>168</c:v>
                </c:pt>
                <c:pt idx="15">
                  <c:v>1008</c:v>
                </c:pt>
                <c:pt idx="16">
                  <c:v>1010</c:v>
                </c:pt>
                <c:pt idx="17">
                  <c:v>222</c:v>
                </c:pt>
                <c:pt idx="18">
                  <c:v>142</c:v>
                </c:pt>
                <c:pt idx="19">
                  <c:v>16826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4D-49F7-AB08-BF3630A2C9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3726192"/>
        <c:axId val="283726584"/>
      </c:barChart>
      <c:catAx>
        <c:axId val="28372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3726584"/>
        <c:crosses val="autoZero"/>
        <c:auto val="1"/>
        <c:lblAlgn val="ctr"/>
        <c:lblOffset val="100"/>
        <c:noMultiLvlLbl val="0"/>
      </c:catAx>
      <c:valAx>
        <c:axId val="28372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372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095551908457445E-2"/>
          <c:y val="0.13986659732414092"/>
          <c:w val="0.82536041331779286"/>
          <c:h val="0.387889926908984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СПРАВ, ЯКІ ПЕРЕБУВАЛИ В ПРОВАДЖЕННІ МІСЦЕВИХ СУДІВ ХЕРСОНСЬКОЇ ОБЛАСТІ У 2015 РОЦІ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D3-4FA0-A78C-D60C954674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D3-4FA0-A78C-D60C954674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D3-4FA0-A78C-D60C954674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5D3-4FA0-A78C-D60C954674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D3-4FA0-A78C-D60C954674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D3-4FA0-A78C-D60C9546748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D3-4FA0-A78C-D60C9546748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5D3-4FA0-A78C-D60C95467489}"/>
              </c:ext>
            </c:extLst>
          </c:dPt>
          <c:dLbls>
            <c:dLbl>
              <c:idx val="0"/>
              <c:layout>
                <c:manualLayout>
                  <c:x val="-5.7800901054378684E-2"/>
                  <c:y val="-0.1547770556110719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8521946965646253E-2"/>
                  <c:y val="-4.841270057370956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368651336485281E-2"/>
                  <c:y val="-0.1083522346173499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363867753149556E-2"/>
                  <c:y val="-0.3095268824816637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6012884976410996"/>
                  <c:y val="-0.3035935584061021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5777028679572447"/>
                  <c:y val="-0.198910668855857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5541973582340532"/>
                  <c:y val="1.6753117917691147E-2"/>
                </c:manualLayout>
              </c:layout>
              <c:tx>
                <c:rich>
                  <a:bodyPr/>
                  <a:lstStyle/>
                  <a:p>
                    <a:fld id="{416766D2-CF67-4C0D-82E0-E9AC1B809D99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5D3-4FA0-A78C-D60C9546748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5964332280247814"/>
                  <c:y val="-9.295383730101462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5D3-4FA0-A78C-D60C954674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Позовні заяви і матеріали</c:v>
                </c:pt>
                <c:pt idx="1">
                  <c:v>Наказне провадження (видача та скасування)</c:v>
                </c:pt>
                <c:pt idx="2">
                  <c:v>Окреме провадження</c:v>
                </c:pt>
                <c:pt idx="3">
                  <c:v>Клопотання, заяви, подання у порядку виконання судових рішень</c:v>
                </c:pt>
                <c:pt idx="4">
                  <c:v>Заяви про перегляд заочного рішення</c:v>
                </c:pt>
                <c:pt idx="5">
                  <c:v>Скарги на дії або бездіяльність державного виконавця</c:v>
                </c:pt>
                <c:pt idx="6">
                  <c:v>Заяви про перегляд рішень у зв'язку з нововиявленими обставинами</c:v>
                </c:pt>
                <c:pt idx="7">
                  <c:v>Заява про забезпечення доказів, позову до подання позовнох заяви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18827</c:v>
                </c:pt>
                <c:pt idx="1">
                  <c:v>4018</c:v>
                </c:pt>
                <c:pt idx="2">
                  <c:v>4226</c:v>
                </c:pt>
                <c:pt idx="3">
                  <c:v>2316</c:v>
                </c:pt>
                <c:pt idx="4">
                  <c:v>310</c:v>
                </c:pt>
                <c:pt idx="5">
                  <c:v>345</c:v>
                </c:pt>
                <c:pt idx="6">
                  <c:v>36</c:v>
                </c:pt>
                <c:pt idx="7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5D3-4FA0-A78C-D60C954674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33612204724419E-2"/>
          <c:y val="0.54063753372960222"/>
          <c:w val="0.93006610892388453"/>
          <c:h val="0.44825114338019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095551908457445E-2"/>
          <c:y val="4.7651929564694127E-2"/>
          <c:w val="0.82536041331779286"/>
          <c:h val="0.387889926908984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СПРАВ, ЯКІ ПЕРЕБУВАЛИ В ПРОВАДЖЕННІ МІСЦЕВИХ СУДІВ ХЕРСОНСЬКОЇ ОБЛАСТІ У 2015 РОЦІ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D3-4FA0-A78C-D60C95467489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D3-4FA0-A78C-D60C95467489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D3-4FA0-A78C-D60C95467489}"/>
              </c:ext>
            </c:extLst>
          </c:dPt>
          <c:dPt>
            <c:idx val="3"/>
            <c:bubble3D val="0"/>
            <c:explosion val="1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5D3-4FA0-A78C-D60C95467489}"/>
              </c:ext>
            </c:extLst>
          </c:dPt>
          <c:dPt>
            <c:idx val="4"/>
            <c:bubble3D val="0"/>
            <c:explosion val="1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D3-4FA0-A78C-D60C95467489}"/>
              </c:ext>
            </c:extLst>
          </c:dPt>
          <c:dPt>
            <c:idx val="5"/>
            <c:bubble3D val="0"/>
            <c:explosion val="1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D3-4FA0-A78C-D60C95467489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D3-4FA0-A78C-D60C95467489}"/>
              </c:ext>
            </c:extLst>
          </c:dPt>
          <c:dPt>
            <c:idx val="7"/>
            <c:bubble3D val="0"/>
            <c:explosion val="1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5D3-4FA0-A78C-D60C95467489}"/>
              </c:ext>
            </c:extLst>
          </c:dPt>
          <c:dLbls>
            <c:dLbl>
              <c:idx val="0"/>
              <c:layout>
                <c:manualLayout>
                  <c:x val="-6.3156287898849819E-2"/>
                  <c:y val="-0.1547770556110719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59,6%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D3-4FA0-A78C-D60C95467489}"/>
                </c:ext>
                <c:ext xmlns:c15="http://schemas.microsoft.com/office/drawing/2012/chart" uri="{CE6537A1-D6FC-4f65-9D91-7224C49458BB}">
                  <c15:layout>
                    <c:manualLayout>
                      <c:w val="7.7660109199289548E-2"/>
                      <c:h val="8.007700287807786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1088248341516815E-2"/>
                  <c:y val="-6.71896400088221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12,7%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572925188197571"/>
                  <c:y val="-8.3066900107735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13,3%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552301466954311"/>
                  <c:y val="-3.20415111224866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7,3%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0511409925766733"/>
                  <c:y val="3.9906078997837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1373323595244E-2"/>
                  <c:y val="7.31226010345106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1,09%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3440351110968676E-2"/>
                  <c:y val="6.97765518793730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5D3-4FA0-A78C-D60C9546748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7667497103030896"/>
                  <c:y val="-5.3499029295401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0,3%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5D3-4FA0-A78C-D60C954674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Позовні заяви і матеріали</c:v>
                </c:pt>
                <c:pt idx="1">
                  <c:v>Наказне провадження (видача та скасування)</c:v>
                </c:pt>
                <c:pt idx="2">
                  <c:v>Окреме провадження</c:v>
                </c:pt>
                <c:pt idx="3">
                  <c:v>Клопотання, заяви, подання у порядку виконання судових рішень</c:v>
                </c:pt>
                <c:pt idx="4">
                  <c:v>Заяви про перегляд заочного рішення</c:v>
                </c:pt>
                <c:pt idx="5">
                  <c:v>Скарги на дії або бездіяльність державного виконавця</c:v>
                </c:pt>
                <c:pt idx="6">
                  <c:v>Заяви про перегляд рішень у зв'язку з нововиявленими обставинами</c:v>
                </c:pt>
                <c:pt idx="7">
                  <c:v>Заява про забезпечення доказів, позову до подання позовнох заяви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18827</c:v>
                </c:pt>
                <c:pt idx="1">
                  <c:v>4018</c:v>
                </c:pt>
                <c:pt idx="2">
                  <c:v>4226</c:v>
                </c:pt>
                <c:pt idx="3">
                  <c:v>2316</c:v>
                </c:pt>
                <c:pt idx="4">
                  <c:v>310</c:v>
                </c:pt>
                <c:pt idx="5">
                  <c:v>345</c:v>
                </c:pt>
                <c:pt idx="6">
                  <c:v>36</c:v>
                </c:pt>
                <c:pt idx="7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5D3-4FA0-A78C-D60C954674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4985900050554692"/>
          <c:w val="0.69550012566183317"/>
          <c:h val="0.42750284313431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33273149773475E-2"/>
          <c:y val="1.663862595302109E-2"/>
          <c:w val="0.94388158884598028"/>
          <c:h val="0.83883449630108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471337579617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F8-4F3E-BC91-AD376B48E0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28260</c:v>
                </c:pt>
                <c:pt idx="1">
                  <c:v>29654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F8-4F3E-BC91-AD376B48E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276834336"/>
        <c:axId val="276830808"/>
      </c:barChart>
      <c:catAx>
        <c:axId val="2768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830808"/>
        <c:crosses val="autoZero"/>
        <c:auto val="1"/>
        <c:lblAlgn val="ctr"/>
        <c:lblOffset val="100"/>
        <c:noMultiLvlLbl val="0"/>
      </c:catAx>
      <c:valAx>
        <c:axId val="276830808"/>
        <c:scaling>
          <c:orientation val="minMax"/>
          <c:max val="3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83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6C-48BB-B3B3-E322474F89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6C-48BB-B3B3-E322474F89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6C-48BB-B3B3-E322474F89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6C-48BB-B3B3-E322474F89F0}"/>
              </c:ext>
            </c:extLst>
          </c:dPt>
          <c:dLbls>
            <c:dLbl>
              <c:idx val="0"/>
              <c:layout>
                <c:manualLayout>
                  <c:x val="5.8578745362515991E-2"/>
                  <c:y val="-0.2364100421525517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6C-48BB-B3B3-E322474F89F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087494847239996E-2"/>
                  <c:y val="-8.464063237560494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6C-48BB-B3B3-E322474F89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Спори, що виникать із договорів</c:v>
                </c:pt>
                <c:pt idx="1">
                  <c:v>Спори, що виникають із сімейних правовідносин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7170</c:v>
                </c:pt>
                <c:pt idx="1">
                  <c:v>5270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06C-48BB-B3B3-E322474F89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54104299262907"/>
          <c:y val="1.9107547791048628E-3"/>
          <c:w val="0.3533568966818445"/>
          <c:h val="0.72190391188332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розгляді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B6-42CA-9E11-8701FB0DAD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Закінчено провадженням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EB6-42CA-9E11-8701FB0DA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Із них закінчено провадженням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Закінчено провадженням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Із ухваленням рішення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Закінчено провадженням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75352576"/>
        <c:axId val="275351400"/>
      </c:barChart>
      <c:catAx>
        <c:axId val="2753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5351400"/>
        <c:crosses val="autoZero"/>
        <c:auto val="1"/>
        <c:lblAlgn val="ctr"/>
        <c:lblOffset val="100"/>
        <c:noMultiLvlLbl val="0"/>
      </c:catAx>
      <c:valAx>
        <c:axId val="2753514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35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471337579617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F8-4F3E-BC91-AD376B48E0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рік</c:v>
                </c:pt>
                <c:pt idx="1">
                  <c:v>2018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1652</c:v>
                </c:pt>
                <c:pt idx="1">
                  <c:v>2759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F8-4F3E-BC91-AD376B48E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275352184"/>
        <c:axId val="275352968"/>
      </c:barChart>
      <c:catAx>
        <c:axId val="27535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352968"/>
        <c:crosses val="autoZero"/>
        <c:auto val="1"/>
        <c:lblAlgn val="ctr"/>
        <c:lblOffset val="100"/>
        <c:noMultiLvlLbl val="0"/>
      </c:catAx>
      <c:valAx>
        <c:axId val="275352968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352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D772-E63C-4DA3-A292-2EB514340026}" type="datetimeFigureOut">
              <a:rPr lang="uk-UA" smtClean="0"/>
              <a:t>14.02.2019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ACA37-615B-40A7-ACDD-8191613859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606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ACA37-615B-40A7-ACDD-8191613859AE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99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ACA37-615B-40A7-ACDD-8191613859AE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718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8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4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0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9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6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4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97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45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4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7AF2-9C20-46BC-8DEF-ADB8A70F3AAB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C339-CB2C-487A-9378-8F36CC445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9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220351" y="831272"/>
            <a:ext cx="117512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000" dirty="0" smtClean="0"/>
              <a:t>НАРАДА </a:t>
            </a:r>
          </a:p>
          <a:p>
            <a:pPr algn="ctr"/>
            <a:r>
              <a:rPr lang="uk-UA" sz="6000" dirty="0" smtClean="0"/>
              <a:t>З ПИТАНЬ ПІДВЕДЕННЯ ПІДСУМКІВ </a:t>
            </a:r>
          </a:p>
          <a:p>
            <a:pPr algn="ctr"/>
            <a:r>
              <a:rPr lang="uk-UA" sz="6000" dirty="0" smtClean="0"/>
              <a:t>ЗДІЙСНЕННЯ ПРАВОСУДДЯ </a:t>
            </a:r>
          </a:p>
          <a:p>
            <a:pPr algn="ctr"/>
            <a:r>
              <a:rPr lang="uk-UA" sz="6000" dirty="0" smtClean="0"/>
              <a:t>СУДАМИ ХЕРСОНСЬКОЇ ОБЛАСТІ </a:t>
            </a:r>
          </a:p>
          <a:p>
            <a:pPr algn="ctr"/>
            <a:r>
              <a:rPr lang="uk-UA" sz="6000" dirty="0" smtClean="0"/>
              <a:t>У 201</a:t>
            </a:r>
            <a:r>
              <a:rPr lang="en-US" sz="6000" dirty="0" smtClean="0"/>
              <a:t>8</a:t>
            </a:r>
            <a:r>
              <a:rPr lang="uk-UA" sz="6000" dirty="0" smtClean="0"/>
              <a:t> РОЦІ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491865" y="6201049"/>
            <a:ext cx="3306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r>
              <a:rPr lang="uk-UA" sz="2800" dirty="0" smtClean="0"/>
              <a:t> лютого 2019 року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46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53" y="199507"/>
            <a:ext cx="12016047" cy="648393"/>
          </a:xfrm>
        </p:spPr>
        <p:txBody>
          <a:bodyPr>
            <a:noAutofit/>
          </a:bodyPr>
          <a:lstStyle/>
          <a:p>
            <a:pPr algn="ctr"/>
            <a:r>
              <a:rPr lang="uk-UA" sz="3400" b="1" u="sng" dirty="0" smtClean="0"/>
              <a:t>КІЛЬКІСТЬ СУДОВИХ НАКАЗІВ, ВИДАНИХ МІСЦЕВИМИ СУДАМИ:</a:t>
            </a:r>
            <a:endParaRPr lang="ru-RU" sz="34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88772"/>
              </p:ext>
            </p:extLst>
          </p:nvPr>
        </p:nvGraphicFramePr>
        <p:xfrm>
          <a:off x="228600" y="1023100"/>
          <a:ext cx="11963400" cy="557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579"/>
            <a:ext cx="12298680" cy="823595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 smtClean="0"/>
              <a:t>ЗАЛИШОК НЕРОЗГЛЯНУТИХ ЦИВІЛЬНИХ СПРАВ ПОЗОВНОГО ТА ОКРЕМОГО ПРОВАДЖЕННЯ СТАНОМ НА 01.01.2019 РОКУ:</a:t>
            </a:r>
            <a:endParaRPr lang="ru-RU" sz="32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54036"/>
              </p:ext>
            </p:extLst>
          </p:nvPr>
        </p:nvGraphicFramePr>
        <p:xfrm>
          <a:off x="228600" y="1023100"/>
          <a:ext cx="11963400" cy="557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0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289560"/>
            <a:ext cx="11620500" cy="6217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Перебувало на розгляді місцевих судів заяв про перегляд судових рішень за нововиявленими обставинами – 55, з них: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 – 28 заяв;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Залишено без задоволення – 11 заяв;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 – 7 заяв зі скасуванням 6 рішень та 1 ухвали.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245"/>
            <a:ext cx="11887200" cy="1325563"/>
          </a:xfrm>
        </p:spPr>
        <p:txBody>
          <a:bodyPr>
            <a:noAutofit/>
          </a:bodyPr>
          <a:lstStyle/>
          <a:p>
            <a:pPr algn="ctr"/>
            <a:r>
              <a:rPr lang="uk-UA" sz="3600" b="1" u="sng" dirty="0" smtClean="0"/>
              <a:t>ДО СУДУ АПЕЛЯЦІЙНОЇ ІНСТАНЦІЇ УСЬОГО НАДІЙШЛО 8372 СПРАВИ ТА МАТЕРІАЛИ, З ЯКИХ:</a:t>
            </a:r>
            <a:endParaRPr lang="ru-RU" sz="3600" b="1" u="sng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45776"/>
              </p:ext>
            </p:extLst>
          </p:nvPr>
        </p:nvGraphicFramePr>
        <p:xfrm>
          <a:off x="152400" y="1643063"/>
          <a:ext cx="11887200" cy="492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5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738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64121" y="619125"/>
            <a:ext cx="6463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 справ і матеріалів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66347" y="569248"/>
            <a:ext cx="8538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надходження справ і матеріалів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811250"/>
              </p:ext>
            </p:extLst>
          </p:nvPr>
        </p:nvGraphicFramePr>
        <p:xfrm>
          <a:off x="838200" y="1825624"/>
          <a:ext cx="10515600" cy="482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26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823" y="299803"/>
            <a:ext cx="11677338" cy="62359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 u="sng" dirty="0" smtClean="0"/>
              <a:t>СЕРЕДНЬОМІСЯЧНЕ НАДХОДЖЕННЯ СПРАВ НА ОДНОГО СУДДЮ</a:t>
            </a:r>
            <a:r>
              <a:rPr lang="uk-UA" b="1" u="sng" dirty="0" smtClean="0"/>
              <a:t>:</a:t>
            </a:r>
          </a:p>
          <a:p>
            <a:pPr marL="0" indent="0">
              <a:buNone/>
            </a:pPr>
            <a:endParaRPr lang="uk-UA" b="1" u="sng" dirty="0"/>
          </a:p>
          <a:p>
            <a:pPr marL="0" indent="0">
              <a:buNone/>
            </a:pPr>
            <a:r>
              <a:rPr lang="uk-UA" sz="3600" dirty="0" smtClean="0"/>
              <a:t>У </a:t>
            </a:r>
            <a:r>
              <a:rPr lang="uk-UA" sz="3600" b="1" dirty="0" smtClean="0"/>
              <a:t>2018</a:t>
            </a:r>
            <a:r>
              <a:rPr lang="uk-UA" sz="3600" dirty="0" smtClean="0"/>
              <a:t> році суттєво збільшилося, а саме: </a:t>
            </a:r>
            <a:r>
              <a:rPr lang="uk-UA" sz="3600" b="1" dirty="0" smtClean="0"/>
              <a:t>31</a:t>
            </a:r>
            <a:r>
              <a:rPr lang="uk-UA" sz="3600" dirty="0" smtClean="0"/>
              <a:t> справа, що на </a:t>
            </a:r>
            <a:r>
              <a:rPr lang="uk-UA" sz="3600" b="1" dirty="0" smtClean="0"/>
              <a:t>32.3%</a:t>
            </a:r>
            <a:r>
              <a:rPr lang="uk-UA" sz="3600" dirty="0" smtClean="0"/>
              <a:t> більше показника </a:t>
            </a:r>
            <a:r>
              <a:rPr lang="uk-UA" sz="3600" b="1" dirty="0" smtClean="0"/>
              <a:t>2017</a:t>
            </a:r>
            <a:r>
              <a:rPr lang="uk-UA" sz="3600" dirty="0" smtClean="0"/>
              <a:t> року.</a:t>
            </a:r>
          </a:p>
          <a:p>
            <a:pPr marL="0" indent="0">
              <a:buNone/>
            </a:pPr>
            <a:endParaRPr lang="uk-UA" sz="3600" dirty="0"/>
          </a:p>
          <a:p>
            <a:pPr marL="0" indent="0">
              <a:buNone/>
            </a:pPr>
            <a:r>
              <a:rPr lang="uk-UA" sz="3600" dirty="0" smtClean="0"/>
              <a:t>Збільшення навантаження на одного суддю обумовлено зменшенням фактичної кількості працюючих суддів: </a:t>
            </a:r>
          </a:p>
          <a:p>
            <a:r>
              <a:rPr lang="uk-UA" sz="3600" dirty="0" smtClean="0"/>
              <a:t>у </a:t>
            </a:r>
            <a:r>
              <a:rPr lang="uk-UA" sz="3600" b="1" dirty="0" smtClean="0"/>
              <a:t>2017</a:t>
            </a:r>
            <a:r>
              <a:rPr lang="uk-UA" sz="3600" dirty="0" smtClean="0"/>
              <a:t> році працювало </a:t>
            </a:r>
            <a:r>
              <a:rPr lang="uk-UA" sz="3600" b="1" dirty="0" smtClean="0"/>
              <a:t>28</a:t>
            </a:r>
            <a:r>
              <a:rPr lang="uk-UA" sz="3600" dirty="0" smtClean="0"/>
              <a:t> суддів, </a:t>
            </a:r>
          </a:p>
          <a:p>
            <a:r>
              <a:rPr lang="uk-UA" sz="3600" dirty="0" smtClean="0"/>
              <a:t>у </a:t>
            </a:r>
            <a:r>
              <a:rPr lang="uk-UA" sz="3600" b="1" dirty="0" smtClean="0"/>
              <a:t>2018</a:t>
            </a:r>
            <a:r>
              <a:rPr lang="uk-UA" sz="3600" dirty="0" smtClean="0"/>
              <a:t> році з </a:t>
            </a:r>
            <a:r>
              <a:rPr lang="uk-UA" sz="3600" b="1" dirty="0" smtClean="0"/>
              <a:t>01.01.2018р.</a:t>
            </a:r>
            <a:r>
              <a:rPr lang="uk-UA" sz="3600" dirty="0" smtClean="0"/>
              <a:t> – </a:t>
            </a:r>
            <a:r>
              <a:rPr lang="uk-UA" sz="3600" b="1" dirty="0" smtClean="0"/>
              <a:t>27</a:t>
            </a:r>
            <a:r>
              <a:rPr lang="uk-UA" sz="3600" dirty="0" smtClean="0"/>
              <a:t> суддів, а з </a:t>
            </a:r>
            <a:r>
              <a:rPr lang="uk-UA" sz="3600" b="1" dirty="0" smtClean="0"/>
              <a:t>03.10.2018р.</a:t>
            </a:r>
            <a:r>
              <a:rPr lang="uk-UA" sz="3600" dirty="0" smtClean="0"/>
              <a:t> – </a:t>
            </a:r>
            <a:r>
              <a:rPr lang="uk-UA" sz="3600" b="1" dirty="0" smtClean="0"/>
              <a:t>21</a:t>
            </a:r>
            <a:r>
              <a:rPr lang="uk-UA" sz="3600" dirty="0" smtClean="0"/>
              <a:t> суддя.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826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494839"/>
              </p:ext>
            </p:extLst>
          </p:nvPr>
        </p:nvGraphicFramePr>
        <p:xfrm>
          <a:off x="200019" y="187325"/>
          <a:ext cx="11763380" cy="646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956">
                  <a:extLst>
                    <a:ext uri="{9D8B030D-6E8A-4147-A177-3AD203B41FA5}">
                      <a16:colId xmlns="" xmlns:a16="http://schemas.microsoft.com/office/drawing/2014/main" val="2732601894"/>
                    </a:ext>
                  </a:extLst>
                </a:gridCol>
                <a:gridCol w="971550">
                  <a:extLst>
                    <a:ext uri="{9D8B030D-6E8A-4147-A177-3AD203B41FA5}">
                      <a16:colId xmlns="" xmlns:a16="http://schemas.microsoft.com/office/drawing/2014/main" val="2527949392"/>
                    </a:ext>
                  </a:extLst>
                </a:gridCol>
                <a:gridCol w="971550">
                  <a:extLst>
                    <a:ext uri="{9D8B030D-6E8A-4147-A177-3AD203B41FA5}">
                      <a16:colId xmlns="" xmlns:a16="http://schemas.microsoft.com/office/drawing/2014/main" val="1176733765"/>
                    </a:ext>
                  </a:extLst>
                </a:gridCol>
                <a:gridCol w="1019175">
                  <a:extLst>
                    <a:ext uri="{9D8B030D-6E8A-4147-A177-3AD203B41FA5}">
                      <a16:colId xmlns="" xmlns:a16="http://schemas.microsoft.com/office/drawing/2014/main" val="682726987"/>
                    </a:ext>
                  </a:extLst>
                </a:gridCol>
                <a:gridCol w="971550">
                  <a:extLst>
                    <a:ext uri="{9D8B030D-6E8A-4147-A177-3AD203B41FA5}">
                      <a16:colId xmlns="" xmlns:a16="http://schemas.microsoft.com/office/drawing/2014/main" val="4235669376"/>
                    </a:ext>
                  </a:extLst>
                </a:gridCol>
                <a:gridCol w="923925">
                  <a:extLst>
                    <a:ext uri="{9D8B030D-6E8A-4147-A177-3AD203B41FA5}">
                      <a16:colId xmlns="" xmlns:a16="http://schemas.microsoft.com/office/drawing/2014/main" val="1299361541"/>
                    </a:ext>
                  </a:extLst>
                </a:gridCol>
                <a:gridCol w="1000125">
                  <a:extLst>
                    <a:ext uri="{9D8B030D-6E8A-4147-A177-3AD203B41FA5}">
                      <a16:colId xmlns="" xmlns:a16="http://schemas.microsoft.com/office/drawing/2014/main" val="1348824098"/>
                    </a:ext>
                  </a:extLst>
                </a:gridCol>
                <a:gridCol w="933450">
                  <a:extLst>
                    <a:ext uri="{9D8B030D-6E8A-4147-A177-3AD203B41FA5}">
                      <a16:colId xmlns="" xmlns:a16="http://schemas.microsoft.com/office/drawing/2014/main" val="3876573057"/>
                    </a:ext>
                  </a:extLst>
                </a:gridCol>
                <a:gridCol w="904875">
                  <a:extLst>
                    <a:ext uri="{9D8B030D-6E8A-4147-A177-3AD203B41FA5}">
                      <a16:colId xmlns="" xmlns:a16="http://schemas.microsoft.com/office/drawing/2014/main" val="1363060622"/>
                    </a:ext>
                  </a:extLst>
                </a:gridCol>
                <a:gridCol w="1038224">
                  <a:extLst>
                    <a:ext uri="{9D8B030D-6E8A-4147-A177-3AD203B41FA5}">
                      <a16:colId xmlns="" xmlns:a16="http://schemas.microsoft.com/office/drawing/2014/main" val="3772046801"/>
                    </a:ext>
                  </a:extLst>
                </a:gridCol>
              </a:tblGrid>
              <a:tr h="1057804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судочинства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апеляційного 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суду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Перебувало в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провадженні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Розглянуто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 розглянутих</a:t>
                      </a:r>
                    </a:p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Справ, %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73323366"/>
                  </a:ext>
                </a:extLst>
              </a:tr>
              <a:tr h="122428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приросту (+/-)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приросту (+/-)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рік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приросту (+/-)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61728539"/>
                  </a:ext>
                </a:extLst>
              </a:tr>
              <a:tr h="105780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Кримінального судочинства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6891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6421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-6,8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6652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774616"/>
                  </a:ext>
                </a:extLst>
              </a:tr>
              <a:tr h="105780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Цивільного судочинства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2254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1939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-15,7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-1,1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3257306"/>
                  </a:ext>
                </a:extLst>
              </a:tr>
              <a:tr h="105780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адміністративні</a:t>
                      </a:r>
                      <a:r>
                        <a:rPr lang="uk-UA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правопорушення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-18,2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-19,4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12357467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9778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8933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-8,6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9203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8283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669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7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797" y="76200"/>
            <a:ext cx="10127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ЦИВІЛЬНИХ СПРАВ, ЯКІ ПЕРЕБУВАЛИ НА РОЗГЛЯДІ</a:t>
            </a: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АПЕЛЯЦІЙНОМУ СУДІ ЗА АПЕЛЯЦІЙНИМИ СКАРГАМИ: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279337"/>
              </p:ext>
            </p:extLst>
          </p:nvPr>
        </p:nvGraphicFramePr>
        <p:xfrm>
          <a:off x="216131" y="1197034"/>
          <a:ext cx="11604567" cy="550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85750"/>
            <a:ext cx="10796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АПЕЛЯЦІЙНЕ ПРОВАДЖЕННЯ ЗАКІНЧЕНО У 1329 СПРАВАХ, З ЯКИХ: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080779"/>
              </p:ext>
            </p:extLst>
          </p:nvPr>
        </p:nvGraphicFramePr>
        <p:xfrm>
          <a:off x="838200" y="1390650"/>
          <a:ext cx="10515600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9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902928" y="1013063"/>
            <a:ext cx="83861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dirty="0" smtClean="0"/>
              <a:t>АНАЛІЗ </a:t>
            </a:r>
          </a:p>
          <a:p>
            <a:pPr algn="ctr"/>
            <a:r>
              <a:rPr lang="uk-UA" sz="4400" dirty="0" smtClean="0"/>
              <a:t>СТАНУ ЗДІЙСНЕННЯ ПРАВОСУДДЯ </a:t>
            </a:r>
          </a:p>
          <a:p>
            <a:pPr algn="ctr"/>
            <a:r>
              <a:rPr lang="uk-UA" sz="4400" dirty="0" smtClean="0"/>
              <a:t>МІСЦЕВИМИ</a:t>
            </a:r>
            <a:r>
              <a:rPr lang="en-US" sz="4400" dirty="0" smtClean="0"/>
              <a:t> </a:t>
            </a:r>
            <a:r>
              <a:rPr lang="uk-UA" sz="4400" dirty="0"/>
              <a:t>СУДАМИ </a:t>
            </a:r>
            <a:endParaRPr lang="uk-UA" sz="4400" dirty="0" smtClean="0"/>
          </a:p>
          <a:p>
            <a:pPr algn="ctr"/>
            <a:r>
              <a:rPr lang="uk-UA" sz="4400" dirty="0" smtClean="0"/>
              <a:t>ХЕРСОНСЬКОЇ </a:t>
            </a:r>
            <a:r>
              <a:rPr lang="uk-UA" sz="4400" dirty="0"/>
              <a:t>ОБЛАСТІ ТА</a:t>
            </a:r>
            <a:endParaRPr lang="uk-UA" sz="4400" dirty="0" smtClean="0"/>
          </a:p>
          <a:p>
            <a:pPr algn="ctr"/>
            <a:r>
              <a:rPr lang="uk-UA" sz="4400" dirty="0" smtClean="0"/>
              <a:t>АПЕЛЯЦІЙНИМ СУДОМ</a:t>
            </a:r>
          </a:p>
          <a:p>
            <a:pPr algn="ctr"/>
            <a:r>
              <a:rPr lang="uk-UA" sz="4400" dirty="0" smtClean="0"/>
              <a:t>ЗА 2018 РІК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996879" y="6181109"/>
            <a:ext cx="101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Доповідач: заступник Голови Херсонського апеляційного суду О.А. Кузнєцова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35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341883"/>
              </p:ext>
            </p:extLst>
          </p:nvPr>
        </p:nvGraphicFramePr>
        <p:xfrm>
          <a:off x="266700" y="142875"/>
          <a:ext cx="11715750" cy="634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="" xmlns:a16="http://schemas.microsoft.com/office/drawing/2014/main" val="1450564459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824656572"/>
                    </a:ext>
                  </a:extLst>
                </a:gridCol>
                <a:gridCol w="1704975">
                  <a:extLst>
                    <a:ext uri="{9D8B030D-6E8A-4147-A177-3AD203B41FA5}">
                      <a16:colId xmlns="" xmlns:a16="http://schemas.microsoft.com/office/drawing/2014/main" val="520588562"/>
                    </a:ext>
                  </a:extLst>
                </a:gridCol>
                <a:gridCol w="1009650">
                  <a:extLst>
                    <a:ext uri="{9D8B030D-6E8A-4147-A177-3AD203B41FA5}">
                      <a16:colId xmlns="" xmlns:a16="http://schemas.microsoft.com/office/drawing/2014/main" val="3685875173"/>
                    </a:ext>
                  </a:extLst>
                </a:gridCol>
                <a:gridCol w="1609725">
                  <a:extLst>
                    <a:ext uri="{9D8B030D-6E8A-4147-A177-3AD203B41FA5}">
                      <a16:colId xmlns="" xmlns:a16="http://schemas.microsoft.com/office/drawing/2014/main" val="1647627778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596831956"/>
                    </a:ext>
                  </a:extLst>
                </a:gridCol>
              </a:tblGrid>
              <a:tr h="354965">
                <a:tc rowSpan="2"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 справ, за якими ухвалено рішення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Розглянуто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5122625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рік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рік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вага, %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 приросту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(+/-)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647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Позовне провадження (усього), у тому числі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-22,4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009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Спори, що виникають із договорів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598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сімейних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правовідносин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-14,2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130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Спори про недоговірні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зобов’язання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6392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трудових правовідносин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485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спори про право власності та інші речові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права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-45,4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549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земельних правовідносин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,23,5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226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житлових правовідносин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,23,8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319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,12,3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0625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Окреме провадження (усього), у тому числі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3779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 про встановлення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фактів, що мають юридичне значення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+9,5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4593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 про визнання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спадщини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відумерлою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,25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853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990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-21,8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624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3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245"/>
            <a:ext cx="11887200" cy="1325563"/>
          </a:xfrm>
        </p:spPr>
        <p:txBody>
          <a:bodyPr>
            <a:noAutofit/>
          </a:bodyPr>
          <a:lstStyle/>
          <a:p>
            <a:pPr algn="ctr"/>
            <a:r>
              <a:rPr lang="uk-UA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ПЕРЕГЛЯДУ УХВАЛ СУДУ ПЕРШОЇ ІНСТАНЦІЇ ЗАКІНЧЕНО АПЕЛЯЦІЙНЕ ПРОВАДЖЕННЯ У 845 СПРАВАХ, З ЯКИХ: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594609"/>
              </p:ext>
            </p:extLst>
          </p:nvPr>
        </p:nvGraphicFramePr>
        <p:xfrm>
          <a:off x="152400" y="1643063"/>
          <a:ext cx="11887200" cy="492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2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47650"/>
            <a:ext cx="11258550" cy="6412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СКАСОВАНИХ 349 РІШЕНЬ:</a:t>
            </a:r>
          </a:p>
          <a:p>
            <a:pPr marL="0" indent="0" algn="ctr">
              <a:buNone/>
            </a:pPr>
            <a:endParaRPr lang="uk-UA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закриттям провадження у справі – 13 (3,7%);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залишенням без розгляду – 13 (3,7%);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ухваленням нового рішення – 320 або 91,7% від усіх скасованих;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направленням справи для розгляду до іншого суду першої інстанції за встановленою підсудністю – 3 (0,9%).</a:t>
            </a:r>
          </a:p>
          <a:p>
            <a:pPr marL="0" indent="0">
              <a:buNone/>
            </a:pP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47650"/>
            <a:ext cx="11258550" cy="64122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 скасованих в апеляційному порядку рішень, ухвалених судами: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Великоолександрівським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60%;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Бериславським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42%;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Голопристанським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48,6%;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Великолепетиським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80%;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Генічеським – 49,1%.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366885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ПЕРЕГЛЯДУ 416 УХВАЛ: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59772"/>
              </p:ext>
            </p:extLst>
          </p:nvPr>
        </p:nvGraphicFramePr>
        <p:xfrm>
          <a:off x="238125" y="1325563"/>
          <a:ext cx="11828463" cy="528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2300"/>
          </a:xfrm>
        </p:spPr>
      </p:pic>
      <p:sp>
        <p:nvSpPr>
          <p:cNvPr id="3" name="TextBox 2"/>
          <p:cNvSpPr txBox="1"/>
          <p:nvPr/>
        </p:nvSpPr>
        <p:spPr>
          <a:xfrm>
            <a:off x="220351" y="831272"/>
            <a:ext cx="117512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000" dirty="0" smtClean="0"/>
              <a:t>НАРАДА </a:t>
            </a:r>
          </a:p>
          <a:p>
            <a:pPr algn="ctr"/>
            <a:r>
              <a:rPr lang="uk-UA" sz="6000" dirty="0" smtClean="0"/>
              <a:t>З ПИТАНЬ ПІДВЕДЕННЯ ПІДСУМКІВ </a:t>
            </a:r>
          </a:p>
          <a:p>
            <a:pPr algn="ctr"/>
            <a:r>
              <a:rPr lang="uk-UA" sz="6000" dirty="0" smtClean="0"/>
              <a:t>ЗДІЙСНЕННЯ ПРАВОСУДДЯ </a:t>
            </a:r>
          </a:p>
          <a:p>
            <a:pPr algn="ctr"/>
            <a:r>
              <a:rPr lang="uk-UA" sz="6000" dirty="0" smtClean="0"/>
              <a:t>СУДАМИ ХЕРСОНСЬКОЇ ОБЛАСТІ </a:t>
            </a:r>
          </a:p>
          <a:p>
            <a:pPr algn="ctr"/>
            <a:r>
              <a:rPr lang="uk-UA" sz="6000" dirty="0" smtClean="0"/>
              <a:t>У 2018 РОЦІ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491865" y="6201049"/>
            <a:ext cx="3306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15 лютого 2019 року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71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2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0892" y="823242"/>
            <a:ext cx="1109021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dirty="0" smtClean="0"/>
              <a:t>УЗАГАЛЬНЕННЯ </a:t>
            </a:r>
          </a:p>
          <a:p>
            <a:pPr algn="ctr"/>
            <a:r>
              <a:rPr lang="uk-UA" sz="4400" dirty="0" smtClean="0"/>
              <a:t>СТАНУ ЗДІЙСНЕННЯ ПРАВОСУДДЯ </a:t>
            </a:r>
          </a:p>
          <a:p>
            <a:pPr algn="ctr"/>
            <a:r>
              <a:rPr lang="uk-UA" sz="4400" dirty="0" smtClean="0"/>
              <a:t>ПО КРИМІНАЛЬНИМ СПРАВАМ </a:t>
            </a:r>
          </a:p>
          <a:p>
            <a:pPr algn="ctr"/>
            <a:r>
              <a:rPr lang="uk-UA" sz="4400" dirty="0" smtClean="0"/>
              <a:t>МІСЦЕВИМИ СУДАМИ ХЕРСОНСЬКОЇ ОБЛАСТІ</a:t>
            </a:r>
          </a:p>
          <a:p>
            <a:pPr algn="ctr"/>
            <a:r>
              <a:rPr lang="uk-UA" sz="4400" dirty="0" smtClean="0"/>
              <a:t>ТА АПЕЛЯЦІЙНИМ СУДОМ</a:t>
            </a:r>
          </a:p>
          <a:p>
            <a:pPr algn="ctr"/>
            <a:r>
              <a:rPr lang="uk-UA" sz="4400" dirty="0" smtClean="0"/>
              <a:t>У 2018 РОЦІ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270864" y="6186464"/>
            <a:ext cx="995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Доповідач: заступник Голови Херсонського апеляційного суду В.Л. </a:t>
            </a:r>
            <a:r>
              <a:rPr lang="uk-UA" sz="2400" dirty="0" err="1" smtClean="0"/>
              <a:t>Заіченко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/>
            <a:r>
              <a:rPr lang="uk-UA" sz="3600" b="1" u="sng" dirty="0" smtClean="0"/>
              <a:t>СЕРЕДНЬОМІСЯЧНЕ НАВАНТАЖЕННЯ  СПРАВ ТА МАТЕРІАЛІВ ПО ОБЛАСТІ НА ОДНОГО СУДДЮ</a:t>
            </a:r>
            <a:endParaRPr lang="ru-RU" sz="36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40518"/>
              </p:ext>
            </p:extLst>
          </p:nvPr>
        </p:nvGraphicFramePr>
        <p:xfrm>
          <a:off x="212270" y="1583872"/>
          <a:ext cx="11691259" cy="512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8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4846" y="0"/>
            <a:ext cx="12426846" cy="1379095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КІЛЬКІСТЬ СПРАВ ТА МАТЕРІАЛІВ КРИМІНАЛЬНОГО СУДОЧИНСТВА, ЩО ЗНАХОДИЛИСЬ В ПРОВАДЖЕННІ:</a:t>
            </a:r>
            <a:endParaRPr lang="ru-RU" sz="36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01114"/>
              </p:ext>
            </p:extLst>
          </p:nvPr>
        </p:nvGraphicFramePr>
        <p:xfrm>
          <a:off x="207963" y="1379538"/>
          <a:ext cx="11753850" cy="524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2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887" y="447316"/>
            <a:ext cx="11154748" cy="6284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провадженні місцевих судів області знаходилася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371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справа, порушена у порядку приватного обвинувачення, із яких розглянуто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відносно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303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осіб.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 нерозглянутими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3467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кримінальних проваджень відносно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3852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осіб, або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47,9%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 числа справ, що знаходилися в провадженні, з них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749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розглянуто в термін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 6 місяців до року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 рік до двох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  2 роки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289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становить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51,4%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загальної кількості нерозглянутих справ.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4832" y="195943"/>
            <a:ext cx="11937167" cy="1153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/>
              <a:t>КІЛЬКІСТЬ </a:t>
            </a:r>
            <a:r>
              <a:rPr lang="ru-RU" sz="3600" b="1" u="sng" dirty="0" smtClean="0"/>
              <a:t>СПРАВ ТА МАТЕРІАЛІВ</a:t>
            </a:r>
            <a:r>
              <a:rPr lang="uk-UA" sz="3600" b="1" u="sng" dirty="0" smtClean="0"/>
              <a:t>, ЩО НАДІЙШЛИ ДО</a:t>
            </a:r>
            <a:br>
              <a:rPr lang="uk-UA" sz="3600" b="1" u="sng" dirty="0" smtClean="0"/>
            </a:br>
            <a:r>
              <a:rPr lang="uk-UA" sz="3600" b="1" u="sng" dirty="0" smtClean="0"/>
              <a:t>МІСЦЕВИХ СУДІВ ХЕРСОНСЬКОЇ ОБЛАСТІ ПРОТЯГОМ 2018 РОКУ</a:t>
            </a:r>
            <a:endParaRPr lang="ru-RU" sz="3600" b="1" u="sng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61028"/>
              </p:ext>
            </p:extLst>
          </p:nvPr>
        </p:nvGraphicFramePr>
        <p:xfrm>
          <a:off x="194872" y="1349115"/>
          <a:ext cx="11857220" cy="55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787447" cy="1379095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ЗЛОЧИНИ, НА ЯКІ НАЙБІЛЬШЕ ПРИПАДАЛО РОЗГЛЯНУТИХ КРИМІНАЛЬНИХ 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ПРОВАДЖЕНЬ: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227730"/>
              </p:ext>
            </p:extLst>
          </p:nvPr>
        </p:nvGraphicFramePr>
        <p:xfrm>
          <a:off x="866775" y="13017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22513" y="5752325"/>
            <a:ext cx="2460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 життя людини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715" y="5598437"/>
            <a:ext cx="3180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сфері обігу наркотичних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та інші злочини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 здоров’я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8747" y="5752326"/>
            <a:ext cx="193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 власності</a:t>
            </a:r>
          </a:p>
        </p:txBody>
      </p:sp>
    </p:spTree>
    <p:extLst>
      <p:ext uri="{BB962C8B-B14F-4D97-AF65-F5344CB8AC3E}">
        <p14:creationId xmlns:p14="http://schemas.microsoft.com/office/powerpoint/2010/main" val="29298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4846" y="199505"/>
            <a:ext cx="12426846" cy="11795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КІЛЬКІСТЬ КРИМІНАЛЬНИХ ПРОВАДЖЕНЬ, </a:t>
            </a:r>
            <a:br>
              <a:rPr lang="uk-UA" sz="3600" b="1" dirty="0" smtClean="0"/>
            </a:br>
            <a:r>
              <a:rPr lang="uk-UA" sz="3600" b="1" dirty="0" smtClean="0"/>
              <a:t>ЩО ЗАЛИШИЛИСЬ НЕРОЗГЛЯНУТИМИ </a:t>
            </a:r>
            <a:br>
              <a:rPr lang="uk-UA" sz="3600" b="1" dirty="0" smtClean="0"/>
            </a:br>
            <a:r>
              <a:rPr lang="uk-UA" sz="3600" b="1" dirty="0" smtClean="0"/>
              <a:t>НА КІНЕЦЬ ЗВІТНЬОГО РОКУ</a:t>
            </a:r>
            <a:endParaRPr lang="ru-RU" sz="36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949549"/>
              </p:ext>
            </p:extLst>
          </p:nvPr>
        </p:nvGraphicFramePr>
        <p:xfrm>
          <a:off x="207963" y="1379538"/>
          <a:ext cx="11753850" cy="524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0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79" y="1079083"/>
            <a:ext cx="11603635" cy="6284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лютого 2019 року 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нерозглянутими більше 6 місяців по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КПК 2012 року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знаходиться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1409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кримінальних проваджень, з них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 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 проваджень відносно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259 осіб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знаходяться під вартою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554" y="281638"/>
            <a:ext cx="11603636" cy="6269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 нерозглянутих кримінальних проваджень, в яких підозрювані перебувають під вартою, знаходиться:</a:t>
            </a:r>
          </a:p>
          <a:p>
            <a:pPr marL="0" indent="0">
              <a:buNone/>
            </a:pPr>
            <a:endParaRPr lang="uk-UA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міський суд – 163 провадження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Новокаховський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міський суд – 23 провадження;</a:t>
            </a:r>
          </a:p>
          <a:p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Білозерський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районний суд – 6 проваджень;</a:t>
            </a:r>
          </a:p>
          <a:p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Голопристанський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районний суд – 8 проваджень.</a:t>
            </a:r>
          </a:p>
        </p:txBody>
      </p:sp>
    </p:spTree>
    <p:extLst>
      <p:ext uri="{BB962C8B-B14F-4D97-AF65-F5344CB8AC3E}">
        <p14:creationId xmlns:p14="http://schemas.microsoft.com/office/powerpoint/2010/main" val="7232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980" y="1"/>
            <a:ext cx="12221980" cy="95937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СУДАМИ ОБЛАСТІ </a:t>
            </a:r>
            <a:r>
              <a:rPr lang="uk-UA" sz="3200" b="1" dirty="0" smtClean="0"/>
              <a:t>У </a:t>
            </a:r>
            <a:r>
              <a:rPr lang="uk-UA" sz="3200" b="1" dirty="0" smtClean="0"/>
              <a:t>2018 </a:t>
            </a:r>
            <a:r>
              <a:rPr lang="uk-UA" sz="3200" b="1" dirty="0" smtClean="0"/>
              <a:t>РОЦІ У ПОРЯДКУ </a:t>
            </a:r>
            <a:r>
              <a:rPr lang="uk-UA" sz="3200" b="1" dirty="0" smtClean="0"/>
              <a:t>КПК </a:t>
            </a:r>
            <a:r>
              <a:rPr lang="uk-UA" sz="3200" b="1" dirty="0" smtClean="0"/>
              <a:t>2012 РОКУ:</a:t>
            </a:r>
            <a:endParaRPr lang="ru-RU" sz="32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890426"/>
              </p:ext>
            </p:extLst>
          </p:nvPr>
        </p:nvGraphicFramePr>
        <p:xfrm>
          <a:off x="0" y="836613"/>
          <a:ext cx="12052300" cy="5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13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504" y="326608"/>
            <a:ext cx="11468725" cy="6284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Слідчими суддями області за клопотаннями прокурорів, слідчих та інших осіб було розглянуто 31414 матеріалів, із яких задоволено 27241.</a:t>
            </a:r>
          </a:p>
          <a:p>
            <a:pPr marL="0" indent="0" algn="just">
              <a:buNone/>
            </a:pPr>
            <a:endParaRPr lang="uk-UA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клопотань, які надійшли на розгляд судів: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 щодо тимчасового доступу до речей і документів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6814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 майна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2411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обшуку житла чи іншого володіння особи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2278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запобіжних заходів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2365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із яких:</a:t>
            </a:r>
          </a:p>
          <a:p>
            <a:pPr lvl="8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 щодо вирішення тримання про тримання під вартою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1897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8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 щодо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про домашній арешт –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245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211" y="285750"/>
            <a:ext cx="8226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 КІЛЬКІСТЬ СКАРГ, </a:t>
            </a: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НАДІЙШЛИ НА РОЗГЛЯД СУДУ, СТОСУВАЛИСЯ: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227347"/>
              </p:ext>
            </p:extLst>
          </p:nvPr>
        </p:nvGraphicFramePr>
        <p:xfrm>
          <a:off x="838200" y="1390650"/>
          <a:ext cx="10515600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5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979" y="764758"/>
            <a:ext cx="11468725" cy="6284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Додаткове  покарання у виді конфіскації майна суди застосовували до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засуджених, що на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34,6%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менше, ніж в минулому році (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2017 році 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позбавлення права обіймати певні посади або займатися певною діяльністю –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2017 році – 44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тобто збільшення відбулося на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31,8%.</a:t>
            </a:r>
          </a:p>
        </p:txBody>
      </p:sp>
    </p:spTree>
    <p:extLst>
      <p:ext uri="{BB962C8B-B14F-4D97-AF65-F5344CB8AC3E}">
        <p14:creationId xmlns:p14="http://schemas.microsoft.com/office/powerpoint/2010/main" val="39190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980" y="1"/>
            <a:ext cx="12221980" cy="9593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ПРОВАДЖЕННІ СУДІВ ПЕРЕБУВАЛО </a:t>
            </a:r>
            <a:r>
              <a:rPr lang="uk-U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ПРО ПЕРЕГЛЯД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СУДОВОГО РІШЕННЯ ЗА НОВОВИЯВЛЕНИМИ ОБСТАВИНАМИ, ІЗ ЯКИХ: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44272"/>
              </p:ext>
            </p:extLst>
          </p:nvPr>
        </p:nvGraphicFramePr>
        <p:xfrm>
          <a:off x="0" y="836613"/>
          <a:ext cx="12052300" cy="5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5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879" y="573946"/>
            <a:ext cx="11468725" cy="6284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кінець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року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місцевих судах нерозглянутими  залишилось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кримінальних справ (КПК 1960 р.) та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3467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 обвинувальним актом (КПК 2012 р.). Основними причинами не розгляду справ залишаються неявка учасників процесу в судові засідання та перевантаження суддів.</a:t>
            </a:r>
          </a:p>
          <a:p>
            <a:pPr marL="0" indent="0" algn="just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року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причин відкладення справ кримінального провадження склала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25270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Судді значною мірою реагують на зриви судових засідань. Так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966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разів застосовано примусовий привід обвинуваченого, не виконано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441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змінено запобіжний захід всього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обвинуваченим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застосовано привід свідків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362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рази, не виконано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/>
            <a:r>
              <a:rPr lang="uk-UA" sz="3600" b="1" u="sng" dirty="0" smtClean="0"/>
              <a:t>СЕРЕДНЬОМІСЯЧНЕ НАВАНТАЖЕННЯ  СПРАВ ТА МАТЕРІАЛІВ ПО ОБЛАСТІ НА ОДНОГО СУДДЮ</a:t>
            </a:r>
            <a:endParaRPr lang="ru-RU" sz="36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40518"/>
              </p:ext>
            </p:extLst>
          </p:nvPr>
        </p:nvGraphicFramePr>
        <p:xfrm>
          <a:off x="212270" y="1583872"/>
          <a:ext cx="11691259" cy="512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879" y="573946"/>
            <a:ext cx="11468725" cy="6284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році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апеляційному суді знаходилося в провадженні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кримінальних справ за апеляціями на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місцевих судів та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апеляції на постанови судів.</a:t>
            </a:r>
          </a:p>
          <a:p>
            <a:pPr marL="0" indent="0" algn="just"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результатами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 апеляцій, апеляційним судом було розглянуто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них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залишено без змін та по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скасовано. Підставами скасування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вироків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були однобічність або неповнота дізнання, досудового чи судового слідства та істотні порушення вимог кримінально-процесуального закону.</a:t>
            </a:r>
          </a:p>
        </p:txBody>
      </p:sp>
    </p:spTree>
    <p:extLst>
      <p:ext uri="{BB962C8B-B14F-4D97-AF65-F5344CB8AC3E}">
        <p14:creationId xmlns:p14="http://schemas.microsoft.com/office/powerpoint/2010/main" val="28797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980" y="1"/>
            <a:ext cx="12221980" cy="95937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СПРАВ ЗА АПЕЛЯЦІЙНИМИ СКАРГАМИ, ЩО НАДІЙШЛИ ДО АПЕЛЯЦІЙНОГО СУДУ ЗА 2018 РІК: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583394"/>
              </p:ext>
            </p:extLst>
          </p:nvPr>
        </p:nvGraphicFramePr>
        <p:xfrm>
          <a:off x="0" y="836613"/>
          <a:ext cx="12052300" cy="5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9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554" y="281638"/>
            <a:ext cx="11603636" cy="626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u="sng" dirty="0" smtClean="0"/>
              <a:t>Найбільше скасованих в апеляційному порядку </a:t>
            </a:r>
            <a:r>
              <a:rPr lang="uk-UA" b="1" u="sng" dirty="0" err="1" smtClean="0"/>
              <a:t>вироків</a:t>
            </a:r>
            <a:r>
              <a:rPr lang="uk-UA" b="1" u="sng" dirty="0" smtClean="0"/>
              <a:t>, ухвалених судами:</a:t>
            </a:r>
          </a:p>
          <a:p>
            <a:r>
              <a:rPr lang="uk-UA" dirty="0" err="1" smtClean="0"/>
              <a:t>Верхньорогачицький</a:t>
            </a:r>
            <a:r>
              <a:rPr lang="uk-UA" dirty="0" smtClean="0"/>
              <a:t> – 100%</a:t>
            </a:r>
            <a:r>
              <a:rPr lang="ru-RU" dirty="0" smtClean="0"/>
              <a:t>;</a:t>
            </a:r>
          </a:p>
          <a:p>
            <a:r>
              <a:rPr lang="uk-UA" dirty="0" smtClean="0"/>
              <a:t>Генічеському – 55.3%;</a:t>
            </a:r>
          </a:p>
          <a:p>
            <a:r>
              <a:rPr lang="uk-UA" dirty="0" smtClean="0"/>
              <a:t>Новотроїцькому– 55%;</a:t>
            </a:r>
          </a:p>
          <a:p>
            <a:r>
              <a:rPr lang="uk-UA" dirty="0" err="1" smtClean="0"/>
              <a:t>Нижньосірогозькому</a:t>
            </a:r>
            <a:r>
              <a:rPr lang="uk-UA" dirty="0" smtClean="0"/>
              <a:t> – 44.4%;</a:t>
            </a:r>
          </a:p>
          <a:p>
            <a:r>
              <a:rPr lang="uk-UA" dirty="0" smtClean="0"/>
              <a:t>Іванівському – 44.4%.</a:t>
            </a:r>
          </a:p>
          <a:p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Протягом </a:t>
            </a:r>
            <a:r>
              <a:rPr lang="uk-UA" b="1" dirty="0" smtClean="0"/>
              <a:t>2018 року </a:t>
            </a:r>
            <a:r>
              <a:rPr lang="uk-UA" dirty="0" smtClean="0"/>
              <a:t>в </a:t>
            </a:r>
            <a:r>
              <a:rPr lang="uk-UA" dirty="0" smtClean="0"/>
              <a:t>апеляційному </a:t>
            </a:r>
            <a:r>
              <a:rPr lang="uk-UA" dirty="0" smtClean="0"/>
              <a:t>суді розглядалися </a:t>
            </a:r>
            <a:r>
              <a:rPr lang="uk-UA" b="1" dirty="0" smtClean="0"/>
              <a:t>37</a:t>
            </a:r>
            <a:r>
              <a:rPr lang="uk-UA" dirty="0" smtClean="0"/>
              <a:t> кримінальних проваджень за скаргами на </a:t>
            </a:r>
            <a:r>
              <a:rPr lang="uk-UA" dirty="0" err="1" smtClean="0"/>
              <a:t>вироки</a:t>
            </a:r>
            <a:r>
              <a:rPr lang="uk-UA" dirty="0" smtClean="0"/>
              <a:t> районних судів Миколаївської області, з яких: </a:t>
            </a:r>
            <a:r>
              <a:rPr lang="uk-UA" b="1" dirty="0" smtClean="0"/>
              <a:t>7</a:t>
            </a:r>
            <a:r>
              <a:rPr lang="uk-UA" dirty="0" smtClean="0"/>
              <a:t> – скасовано із призначенням нового судового розгляду, </a:t>
            </a:r>
            <a:r>
              <a:rPr lang="uk-UA" b="1" dirty="0" smtClean="0"/>
              <a:t>5</a:t>
            </a:r>
            <a:r>
              <a:rPr lang="uk-UA" dirty="0" smtClean="0"/>
              <a:t> – із ухваленням нового </a:t>
            </a:r>
            <a:r>
              <a:rPr lang="uk-UA" dirty="0" err="1" smtClean="0"/>
              <a:t>вироку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7276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980" y="105511"/>
            <a:ext cx="12221980" cy="95937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ТА ПРИЧИНИ НАЙБІЛЬШ ПОШИРЕНИХ ПІДСТАВ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 ВИРОКІВ ЗГІДНО КПК У РЕДАКЦІЇ 2012 РОКУ: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91192"/>
              </p:ext>
            </p:extLst>
          </p:nvPr>
        </p:nvGraphicFramePr>
        <p:xfrm>
          <a:off x="0" y="836613"/>
          <a:ext cx="12052300" cy="5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7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3864"/>
              </p:ext>
            </p:extLst>
          </p:nvPr>
        </p:nvGraphicFramePr>
        <p:xfrm>
          <a:off x="361950" y="1257300"/>
          <a:ext cx="11506200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114" y="193432"/>
            <a:ext cx="11809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СУДОВИХ ЗАСІДАНЬ ПРОВЕДЕНИХ У РЕЖИМІ ВІДЕОКОНФЕРЕНЦІЇ 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ЗВІТНІЙ ПЕРІОД СТАНОМ НА 31.12.2018 РОКУ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619341"/>
              </p:ext>
            </p:extLst>
          </p:nvPr>
        </p:nvGraphicFramePr>
        <p:xfrm>
          <a:off x="361950" y="971550"/>
          <a:ext cx="115062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7469" y="87925"/>
            <a:ext cx="10492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НАПРАВЛЕНИХ ПОВІСТОК У ВИГЛЯДІ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SMS-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ЗВІТНІЙ ПЕРІОД СТАНОМ НА 31.12.2018 РОКУ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2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351" y="831272"/>
            <a:ext cx="117512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000" dirty="0" smtClean="0"/>
              <a:t>НАРАДА </a:t>
            </a:r>
          </a:p>
          <a:p>
            <a:pPr algn="ctr"/>
            <a:r>
              <a:rPr lang="uk-UA" sz="6000" dirty="0" smtClean="0"/>
              <a:t>З ПИТАНЬ ПІДВЕДЕННЯ ПІДСУМКІВ </a:t>
            </a:r>
          </a:p>
          <a:p>
            <a:pPr algn="ctr"/>
            <a:r>
              <a:rPr lang="uk-UA" sz="6000" dirty="0" smtClean="0"/>
              <a:t>ЗДІЙСНЕННЯ ПРАВОСУДДЯ </a:t>
            </a:r>
          </a:p>
          <a:p>
            <a:pPr algn="ctr"/>
            <a:r>
              <a:rPr lang="uk-UA" sz="6000" dirty="0" smtClean="0"/>
              <a:t>СУДАМИ ХЕРСОНСЬКОЇ ОБЛАСТІ </a:t>
            </a:r>
          </a:p>
          <a:p>
            <a:pPr algn="ctr"/>
            <a:r>
              <a:rPr lang="uk-UA" sz="6000" dirty="0" smtClean="0"/>
              <a:t>У 2018 РОЦІ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491865" y="6201049"/>
            <a:ext cx="3306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15 лютого 2019 року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2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4832" y="195943"/>
            <a:ext cx="11937167" cy="1153172"/>
          </a:xfrm>
        </p:spPr>
        <p:txBody>
          <a:bodyPr>
            <a:normAutofit/>
          </a:bodyPr>
          <a:lstStyle/>
          <a:p>
            <a:pPr algn="ctr"/>
            <a:r>
              <a:rPr lang="ru-RU" sz="3000" b="1" u="sng" dirty="0"/>
              <a:t>КІЛЬКІСТЬ </a:t>
            </a:r>
            <a:r>
              <a:rPr lang="ru-RU" sz="3000" b="1" u="sng" dirty="0" smtClean="0"/>
              <a:t>СПРАВ ТА ЗАЯВ</a:t>
            </a:r>
            <a:r>
              <a:rPr lang="uk-UA" sz="3000" b="1" u="sng" dirty="0" smtClean="0"/>
              <a:t>, ЯКІ НАДІЙШЛИ ДО МІСЦЕВИХ ЗАГАЛЬНИХ СУДІВ, ЩО РОЗГЛЯДАЮТЬСЯ В ПОРЯДКУ ЦИВІЛЬНОГО СУДОЧИНСТВА</a:t>
            </a:r>
            <a:endParaRPr lang="ru-RU" sz="3000" b="1" u="sng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81775"/>
              </p:ext>
            </p:extLst>
          </p:nvPr>
        </p:nvGraphicFramePr>
        <p:xfrm>
          <a:off x="254832" y="1349115"/>
          <a:ext cx="11857220" cy="55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2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4833" y="162693"/>
            <a:ext cx="11937167" cy="1153172"/>
          </a:xfrm>
        </p:spPr>
        <p:txBody>
          <a:bodyPr>
            <a:normAutofit/>
          </a:bodyPr>
          <a:lstStyle/>
          <a:p>
            <a:pPr algn="ctr"/>
            <a:r>
              <a:rPr lang="ru-RU" sz="3000" b="1" u="sng" dirty="0" smtClean="0"/>
              <a:t>СПІВВІДНОШЕННЯ СПРАВ, ЗАЯВ</a:t>
            </a:r>
            <a:r>
              <a:rPr lang="uk-UA" sz="3000" b="1" u="sng" dirty="0" smtClean="0"/>
              <a:t>, СКАРГ У ПОРЯДКУ ЦИВІЛЬНОГО СУДОЧИНСТВА, ЯКІ НАДІЙШЛИ ДО МІСЦЕВИХ ЗАГАЛЬНИХ СУДІВ</a:t>
            </a:r>
            <a:endParaRPr lang="ru-RU" sz="3000" b="1" u="sng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17362"/>
              </p:ext>
            </p:extLst>
          </p:nvPr>
        </p:nvGraphicFramePr>
        <p:xfrm>
          <a:off x="254833" y="1315865"/>
          <a:ext cx="11857220" cy="55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6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32830"/>
            <a:ext cx="11826240" cy="823595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 smtClean="0"/>
              <a:t>КІЛЬКІСТЬ СПРАВ ТА МАТЕРІАЛІВ, РОЗГЛЯНУТИХ МІСЦЕВИМИ СУДАМИ</a:t>
            </a:r>
            <a:endParaRPr lang="ru-RU" sz="32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51685"/>
              </p:ext>
            </p:extLst>
          </p:nvPr>
        </p:nvGraphicFramePr>
        <p:xfrm>
          <a:off x="228600" y="1023100"/>
          <a:ext cx="11963400" cy="557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44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1066800"/>
          </a:xfrm>
        </p:spPr>
        <p:txBody>
          <a:bodyPr>
            <a:noAutofit/>
          </a:bodyPr>
          <a:lstStyle/>
          <a:p>
            <a:pPr algn="ctr"/>
            <a:r>
              <a:rPr lang="uk-UA" sz="3600" b="1" u="sng" dirty="0" smtClean="0"/>
              <a:t>НАЙБІЛЬШУ КІЛЬКІСТЬ РОЗГЛЯНУТИХ СПРАВ ПОЗОВНОГО ПРОВАДЖЕННЯ СТАНОВЛЯТЬ:</a:t>
            </a:r>
            <a:endParaRPr lang="ru-RU" sz="3600" b="1" u="sng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19910"/>
              </p:ext>
            </p:extLst>
          </p:nvPr>
        </p:nvGraphicFramePr>
        <p:xfrm>
          <a:off x="224852" y="1825625"/>
          <a:ext cx="117073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4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35" y="0"/>
            <a:ext cx="11842865" cy="883920"/>
          </a:xfrm>
        </p:spPr>
        <p:txBody>
          <a:bodyPr>
            <a:noAutofit/>
          </a:bodyPr>
          <a:lstStyle/>
          <a:p>
            <a:pPr algn="ctr"/>
            <a:r>
              <a:rPr lang="uk-UA" sz="3000" b="1" u="sng" dirty="0" smtClean="0"/>
              <a:t>КІЛЬКІСТЬ СПРАВ, ЯКІ ПЕРЕБУВАЛИ НА РОЗГЛЯДІ:</a:t>
            </a:r>
            <a:endParaRPr lang="ru-RU" sz="3000" b="1" u="sng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92260"/>
              </p:ext>
            </p:extLst>
          </p:nvPr>
        </p:nvGraphicFramePr>
        <p:xfrm>
          <a:off x="0" y="1722121"/>
          <a:ext cx="12192000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850446383"/>
              </p:ext>
            </p:extLst>
          </p:nvPr>
        </p:nvGraphicFramePr>
        <p:xfrm>
          <a:off x="266699" y="883921"/>
          <a:ext cx="11925300" cy="5974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23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6964</TotalTime>
  <Words>1445</Words>
  <Application>Microsoft Office PowerPoint</Application>
  <PresentationFormat>Широкоэкранный</PresentationFormat>
  <Paragraphs>337</Paragraphs>
  <Slides>46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КІЛЬКІСТЬ СПРАВ ТА МАТЕРІАЛІВ, ЩО НАДІЙШЛИ ДО МІСЦЕВИХ СУДІВ ХЕРСОНСЬКОЇ ОБЛАСТІ ПРОТЯГОМ 2018 РОКУ</vt:lpstr>
      <vt:lpstr>СЕРЕДНЬОМІСЯЧНЕ НАВАНТАЖЕННЯ  СПРАВ ТА МАТЕРІАЛІВ ПО ОБЛАСТІ НА ОДНОГО СУДДЮ</vt:lpstr>
      <vt:lpstr>КІЛЬКІСТЬ СПРАВ ТА ЗАЯВ, ЯКІ НАДІЙШЛИ ДО МІСЦЕВИХ ЗАГАЛЬНИХ СУДІВ, ЩО РОЗГЛЯДАЮТЬСЯ В ПОРЯДКУ ЦИВІЛЬНОГО СУДОЧИНСТВА</vt:lpstr>
      <vt:lpstr>СПІВВІДНОШЕННЯ СПРАВ, ЗАЯВ, СКАРГ У ПОРЯДКУ ЦИВІЛЬНОГО СУДОЧИНСТВА, ЯКІ НАДІЙШЛИ ДО МІСЦЕВИХ ЗАГАЛЬНИХ СУДІВ</vt:lpstr>
      <vt:lpstr>КІЛЬКІСТЬ СПРАВ ТА МАТЕРІАЛІВ, РОЗГЛЯНУТИХ МІСЦЕВИМИ СУДАМИ</vt:lpstr>
      <vt:lpstr>НАЙБІЛЬШУ КІЛЬКІСТЬ РОЗГЛЯНУТИХ СПРАВ ПОЗОВНОГО ПРОВАДЖЕННЯ СТАНОВЛЯТЬ:</vt:lpstr>
      <vt:lpstr>КІЛЬКІСТЬ СПРАВ, ЯКІ ПЕРЕБУВАЛИ НА РОЗГЛЯДІ:</vt:lpstr>
      <vt:lpstr>КІЛЬКІСТЬ СУДОВИХ НАКАЗІВ, ВИДАНИХ МІСЦЕВИМИ СУДАМИ:</vt:lpstr>
      <vt:lpstr>ЗАЛИШОК НЕРОЗГЛЯНУТИХ ЦИВІЛЬНИХ СПРАВ ПОЗОВНОГО ТА ОКРЕМОГО ПРОВАДЖЕННЯ СТАНОМ НА 01.01.2019 РОКУ:</vt:lpstr>
      <vt:lpstr>Презентация PowerPoint</vt:lpstr>
      <vt:lpstr>ДО СУДУ АПЕЛЯЦІЙНОЇ ІНСТАНЦІЇ УСЬОГО НАДІЙШЛО 8372 СПРАВИ ТА МАТЕРІАЛИ, З ЯКИХ: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 РЕЗУЛЬТАТАМИ ПЕРЕГЛЯДУ УХВАЛ СУДУ ПЕРШОЇ ІНСТАНЦІЇ ЗАКІНЧЕНО АПЕЛЯЦІЙНЕ ПРОВАДЖЕННЯ У 845 СПРАВАХ, З ЯКИХ:</vt:lpstr>
      <vt:lpstr>Презентация PowerPoint</vt:lpstr>
      <vt:lpstr>Презентация PowerPoint</vt:lpstr>
      <vt:lpstr>ЗА РЕЗУЛЬТАТАМИ ПЕРЕГЛЯДУ 416 УХВАЛ:</vt:lpstr>
      <vt:lpstr>Презентация PowerPoint</vt:lpstr>
      <vt:lpstr>Презентация PowerPoint</vt:lpstr>
      <vt:lpstr>СЕРЕДНЬОМІСЯЧНЕ НАВАНТАЖЕННЯ  СПРАВ ТА МАТЕРІАЛІВ ПО ОБЛАСТІ НА ОДНОГО СУДДЮ</vt:lpstr>
      <vt:lpstr>КІЛЬКІСТЬ СПРАВ ТА МАТЕРІАЛІВ КРИМІНАЛЬНОГО СУДОЧИНСТВА, ЩО ЗНАХОДИЛИСЬ В ПРОВАДЖЕННІ:</vt:lpstr>
      <vt:lpstr>Презентация PowerPoint</vt:lpstr>
      <vt:lpstr>ЗЛОЧИНИ, НА ЯКІ НАЙБІЛЬШЕ ПРИПАДАЛО РОЗГЛЯНУТИХ КРИМІНАЛЬНИХ ПРОВАДЖЕНЬ:</vt:lpstr>
      <vt:lpstr>КІЛЬКІСТЬ КРИМІНАЛЬНИХ ПРОВАДЖЕНЬ,  ЩО ЗАЛИШИЛИСЬ НЕРОЗГЛЯНУТИМИ  НА КІНЕЦЬ ЗВІТНЬОГО РОКУ</vt:lpstr>
      <vt:lpstr>Презентация PowerPoint</vt:lpstr>
      <vt:lpstr>Презентация PowerPoint</vt:lpstr>
      <vt:lpstr>СУДАМИ ОБЛАСТІ У 2018 РОЦІ У ПОРЯДКУ КПК 2012 РОКУ:</vt:lpstr>
      <vt:lpstr>Презентация PowerPoint</vt:lpstr>
      <vt:lpstr>Презентация PowerPoint</vt:lpstr>
      <vt:lpstr>Презентация PowerPoint</vt:lpstr>
      <vt:lpstr>У ПРОВАДЖЕННІ СУДІВ ПЕРЕБУВАЛО 34 ЗАЯВИ ПРО ПЕРЕГЛЯД СУДОВОГО РІШЕННЯ ЗА НОВОВИЯВЛЕНИМИ ОБСТАВИНАМИ, ІЗ ЯКИХ:</vt:lpstr>
      <vt:lpstr>Презентация PowerPoint</vt:lpstr>
      <vt:lpstr>Презентация PowerPoint</vt:lpstr>
      <vt:lpstr>КІЛЬКІСТЬ СПРАВ ЗА АПЕЛЯЦІЙНИМИ СКАРГАМИ, ЩО НАДІЙШЛИ ДО АПЕЛЯЦІЙНОГО СУДУ ЗА 2018 РІК:</vt:lpstr>
      <vt:lpstr>Презентация PowerPoint</vt:lpstr>
      <vt:lpstr>КІЛЬКІСТЬ ТА ПРИЧИНИ НАЙБІЛЬШ ПОШИРЕНИХ ПІДСТАВ СКАСУВАННЯ ВИРОКІВ ЗГІДНО КПК У РЕДАКЦІЇ 2012 РОКУ: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КІЛЬКІСТЬ СПРАВ, ЯКІ ПЕРЕБУВАЛИ В ПРОВАДЖЕННІ МІСЦЕВИХ СУДІВ ХЕРСОНСЬКОЇ ОБЛАСТІ У 2015 РОЦІ</dc:title>
  <dc:creator>RevelationS</dc:creator>
  <cp:lastModifiedBy>RevelationS</cp:lastModifiedBy>
  <cp:revision>306</cp:revision>
  <dcterms:created xsi:type="dcterms:W3CDTF">2016-02-23T11:14:35Z</dcterms:created>
  <dcterms:modified xsi:type="dcterms:W3CDTF">2019-02-14T12:50:39Z</dcterms:modified>
</cp:coreProperties>
</file>